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43"/>
  </p:notesMasterIdLst>
  <p:sldIdLst>
    <p:sldId id="258" r:id="rId2"/>
    <p:sldId id="268" r:id="rId3"/>
    <p:sldId id="299" r:id="rId4"/>
    <p:sldId id="311" r:id="rId5"/>
    <p:sldId id="279" r:id="rId6"/>
    <p:sldId id="278" r:id="rId7"/>
    <p:sldId id="276" r:id="rId8"/>
    <p:sldId id="327" r:id="rId9"/>
    <p:sldId id="341" r:id="rId10"/>
    <p:sldId id="342" r:id="rId11"/>
    <p:sldId id="349" r:id="rId12"/>
    <p:sldId id="343" r:id="rId13"/>
    <p:sldId id="350" r:id="rId14"/>
    <p:sldId id="344" r:id="rId15"/>
    <p:sldId id="351" r:id="rId16"/>
    <p:sldId id="352" r:id="rId17"/>
    <p:sldId id="345" r:id="rId18"/>
    <p:sldId id="346" r:id="rId19"/>
    <p:sldId id="353" r:id="rId20"/>
    <p:sldId id="347" r:id="rId21"/>
    <p:sldId id="354" r:id="rId22"/>
    <p:sldId id="355" r:id="rId23"/>
    <p:sldId id="261" r:id="rId24"/>
    <p:sldId id="309" r:id="rId25"/>
    <p:sldId id="273" r:id="rId26"/>
    <p:sldId id="312" r:id="rId27"/>
    <p:sldId id="357" r:id="rId28"/>
    <p:sldId id="275" r:id="rId29"/>
    <p:sldId id="337" r:id="rId30"/>
    <p:sldId id="356" r:id="rId31"/>
    <p:sldId id="304" r:id="rId32"/>
    <p:sldId id="310" r:id="rId33"/>
    <p:sldId id="307" r:id="rId34"/>
    <p:sldId id="326" r:id="rId35"/>
    <p:sldId id="329" r:id="rId36"/>
    <p:sldId id="331" r:id="rId37"/>
    <p:sldId id="336" r:id="rId38"/>
    <p:sldId id="358" r:id="rId39"/>
    <p:sldId id="361" r:id="rId40"/>
    <p:sldId id="359" r:id="rId41"/>
    <p:sldId id="360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47DFF"/>
    <a:srgbClr val="820000"/>
    <a:srgbClr val="C4BB00"/>
    <a:srgbClr val="B8B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646" autoAdjust="0"/>
    <p:restoredTop sz="94361" autoAdjust="0"/>
  </p:normalViewPr>
  <p:slideViewPr>
    <p:cSldViewPr>
      <p:cViewPr>
        <p:scale>
          <a:sx n="66" d="100"/>
          <a:sy n="66" d="100"/>
        </p:scale>
        <p:origin x="-2814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803CF01E-DA6F-4989-8099-F9607FEC49B5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3CB48EDB-E063-4457-B96A-9CBA65515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48EDB-E063-4457-B96A-9CBA65515B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48EDB-E063-4457-B96A-9CBA65515B1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48EDB-E063-4457-B96A-9CBA65515B1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9037638" y="-174625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 userDrawn="1"/>
        </p:nvSpPr>
        <p:spPr bwMode="white">
          <a:xfrm>
            <a:off x="219075" y="4314825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 userDrawn="1"/>
        </p:nvSpPr>
        <p:spPr bwMode="white">
          <a:xfrm>
            <a:off x="228600" y="3643313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white">
          <a:xfrm>
            <a:off x="228600" y="2971800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228600" y="2286000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 userDrawn="1"/>
        </p:nvSpPr>
        <p:spPr bwMode="white">
          <a:xfrm>
            <a:off x="228600" y="1619250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228600" y="-195263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228600" y="-195263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228600" y="-195263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DFA984-5E21-403F-8C50-F74D5F610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549ED7-45B1-401B-A63A-53102F701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6306B4-20BB-4754-B2CB-38974C138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C5CE6B-E5BB-48EA-9BED-63A74CD48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7345CE-731E-4E25-BA5D-A2B09E905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18AD01-B265-43EC-B944-13DB1B1C2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4581A4-6C72-4A9E-8C6A-035B774EE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93DE4E-6274-4F71-A4CA-075DFDE81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E2D095-0B72-473C-9EBF-0F8C556242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3BBB74-FD60-464A-8EF8-FFB940CCC4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 userDrawn="1"/>
        </p:nvSpPr>
        <p:spPr bwMode="auto">
          <a:xfrm flipH="1">
            <a:off x="9144000" y="1371600"/>
            <a:ext cx="45719" cy="4267200"/>
          </a:xfrm>
          <a:prstGeom prst="roundRect">
            <a:avLst/>
          </a:prstGeom>
          <a:solidFill>
            <a:schemeClr val="bg1">
              <a:lumMod val="20000"/>
              <a:lumOff val="80000"/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0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3000">
                <a:schemeClr val="accent2">
                  <a:alpha val="0"/>
                </a:schemeClr>
              </a:gs>
              <a:gs pos="53000">
                <a:schemeClr val="accent2"/>
              </a:gs>
              <a:gs pos="67000">
                <a:schemeClr val="bg1">
                  <a:lumMod val="75000"/>
                  <a:alpha val="13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67062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3000">
                <a:schemeClr val="accent2">
                  <a:alpha val="0"/>
                </a:schemeClr>
              </a:gs>
              <a:gs pos="53000">
                <a:schemeClr val="accent2"/>
              </a:gs>
              <a:gs pos="67000">
                <a:schemeClr val="bg1">
                  <a:lumMod val="75000"/>
                  <a:alpha val="13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3000">
                <a:schemeClr val="accent2">
                  <a:alpha val="0"/>
                </a:schemeClr>
              </a:gs>
              <a:gs pos="53000">
                <a:schemeClr val="accent2"/>
              </a:gs>
              <a:gs pos="67000">
                <a:schemeClr val="bg1">
                  <a:lumMod val="75000"/>
                  <a:alpha val="13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white">
          <a:xfrm>
            <a:off x="0" y="0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3000">
                <a:schemeClr val="accent2">
                  <a:alpha val="0"/>
                </a:schemeClr>
              </a:gs>
              <a:gs pos="53000">
                <a:schemeClr val="accent2"/>
              </a:gs>
              <a:gs pos="67000">
                <a:schemeClr val="bg1">
                  <a:lumMod val="75000"/>
                  <a:alpha val="13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" name="Freeform 10"/>
          <p:cNvSpPr>
            <a:spLocks/>
          </p:cNvSpPr>
          <p:nvPr userDrawn="1"/>
        </p:nvSpPr>
        <p:spPr bwMode="white">
          <a:xfrm>
            <a:off x="0" y="0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3000">
                <a:schemeClr val="accent2">
                  <a:alpha val="0"/>
                </a:schemeClr>
              </a:gs>
              <a:gs pos="53000">
                <a:schemeClr val="accent2"/>
              </a:gs>
              <a:gs pos="67000">
                <a:schemeClr val="bg1">
                  <a:lumMod val="75000"/>
                  <a:alpha val="13000"/>
                </a:scheme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7136749" y="4455821"/>
            <a:ext cx="1557338" cy="2066925"/>
            <a:chOff x="1365" y="355"/>
            <a:chExt cx="3024" cy="3875"/>
          </a:xfrm>
          <a:gradFill flip="none" rotWithShape="1">
            <a:gsLst>
              <a:gs pos="3000">
                <a:schemeClr val="bg1">
                  <a:lumMod val="60000"/>
                  <a:lumOff val="40000"/>
                  <a:alpha val="31000"/>
                </a:schemeClr>
              </a:gs>
              <a:gs pos="58000">
                <a:schemeClr val="bg1">
                  <a:lumMod val="50000"/>
                  <a:alpha val="1000"/>
                </a:schemeClr>
              </a:gs>
              <a:gs pos="91000">
                <a:schemeClr val="bg1">
                  <a:lumMod val="60000"/>
                  <a:lumOff val="40000"/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9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1085"/>
                </a:cxn>
                <a:cxn ang="0">
                  <a:pos x="0" y="1120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3" y="0"/>
                </a:cxn>
                <a:cxn ang="0">
                  <a:pos x="74" y="329"/>
                </a:cxn>
                <a:cxn ang="0">
                  <a:pos x="0" y="362"/>
                </a:cxn>
                <a:cxn ang="0">
                  <a:pos x="0" y="2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8"/>
                </a:cxn>
                <a:cxn ang="0">
                  <a:pos x="83" y="0"/>
                </a:cxn>
                <a:cxn ang="0">
                  <a:pos x="72" y="248"/>
                </a:cxn>
                <a:cxn ang="0">
                  <a:pos x="2" y="213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/>
              <a:ahLst/>
              <a:cxnLst>
                <a:cxn ang="0">
                  <a:pos x="13" y="204"/>
                </a:cxn>
                <a:cxn ang="0">
                  <a:pos x="0" y="0"/>
                </a:cxn>
                <a:cxn ang="0">
                  <a:pos x="51" y="26"/>
                </a:cxn>
                <a:cxn ang="0">
                  <a:pos x="47" y="231"/>
                </a:cxn>
                <a:cxn ang="0">
                  <a:pos x="13" y="204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/>
              <a:ahLst/>
              <a:cxnLst>
                <a:cxn ang="0">
                  <a:pos x="4" y="101"/>
                </a:cxn>
                <a:cxn ang="0">
                  <a:pos x="0" y="0"/>
                </a:cxn>
                <a:cxn ang="0">
                  <a:pos x="35" y="20"/>
                </a:cxn>
                <a:cxn ang="0">
                  <a:pos x="28" y="132"/>
                </a:cxn>
                <a:cxn ang="0">
                  <a:pos x="4" y="101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/>
              <a:ahLst/>
              <a:cxnLst>
                <a:cxn ang="0">
                  <a:pos x="15" y="589"/>
                </a:cxn>
                <a:cxn ang="0">
                  <a:pos x="0" y="0"/>
                </a:cxn>
                <a:cxn ang="0">
                  <a:pos x="29" y="37"/>
                </a:cxn>
                <a:cxn ang="0">
                  <a:pos x="15" y="589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48" y="101"/>
                </a:cxn>
                <a:cxn ang="0">
                  <a:pos x="93" y="79"/>
                </a:cxn>
                <a:cxn ang="0">
                  <a:pos x="146" y="39"/>
                </a:cxn>
                <a:cxn ang="0">
                  <a:pos x="182" y="0"/>
                </a:cxn>
                <a:cxn ang="0">
                  <a:pos x="232" y="42"/>
                </a:cxn>
                <a:cxn ang="0">
                  <a:pos x="188" y="74"/>
                </a:cxn>
                <a:cxn ang="0">
                  <a:pos x="134" y="110"/>
                </a:cxn>
                <a:cxn ang="0">
                  <a:pos x="61" y="129"/>
                </a:cxn>
                <a:cxn ang="0">
                  <a:pos x="0" y="117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/>
              <a:ahLst/>
              <a:cxnLst>
                <a:cxn ang="0">
                  <a:pos x="359" y="645"/>
                </a:cxn>
                <a:cxn ang="0">
                  <a:pos x="405" y="616"/>
                </a:cxn>
                <a:cxn ang="0">
                  <a:pos x="447" y="580"/>
                </a:cxn>
                <a:cxn ang="0">
                  <a:pos x="460" y="552"/>
                </a:cxn>
                <a:cxn ang="0">
                  <a:pos x="464" y="515"/>
                </a:cxn>
                <a:cxn ang="0">
                  <a:pos x="451" y="468"/>
                </a:cxn>
                <a:cxn ang="0">
                  <a:pos x="424" y="424"/>
                </a:cxn>
                <a:cxn ang="0">
                  <a:pos x="380" y="385"/>
                </a:cxn>
                <a:cxn ang="0">
                  <a:pos x="168" y="259"/>
                </a:cxn>
                <a:cxn ang="0">
                  <a:pos x="133" y="235"/>
                </a:cxn>
                <a:cxn ang="0">
                  <a:pos x="111" y="208"/>
                </a:cxn>
                <a:cxn ang="0">
                  <a:pos x="104" y="166"/>
                </a:cxn>
                <a:cxn ang="0">
                  <a:pos x="117" y="124"/>
                </a:cxn>
                <a:cxn ang="0">
                  <a:pos x="155" y="95"/>
                </a:cxn>
                <a:cxn ang="0">
                  <a:pos x="222" y="52"/>
                </a:cxn>
                <a:cxn ang="0">
                  <a:pos x="124" y="0"/>
                </a:cxn>
                <a:cxn ang="0">
                  <a:pos x="55" y="41"/>
                </a:cxn>
                <a:cxn ang="0">
                  <a:pos x="27" y="70"/>
                </a:cxn>
                <a:cxn ang="0">
                  <a:pos x="2" y="123"/>
                </a:cxn>
                <a:cxn ang="0">
                  <a:pos x="0" y="189"/>
                </a:cxn>
                <a:cxn ang="0">
                  <a:pos x="29" y="257"/>
                </a:cxn>
                <a:cxn ang="0">
                  <a:pos x="78" y="300"/>
                </a:cxn>
                <a:cxn ang="0">
                  <a:pos x="311" y="442"/>
                </a:cxn>
                <a:cxn ang="0">
                  <a:pos x="358" y="474"/>
                </a:cxn>
                <a:cxn ang="0">
                  <a:pos x="375" y="516"/>
                </a:cxn>
                <a:cxn ang="0">
                  <a:pos x="375" y="550"/>
                </a:cxn>
                <a:cxn ang="0">
                  <a:pos x="308" y="608"/>
                </a:cxn>
                <a:cxn ang="0">
                  <a:pos x="359" y="64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/>
              <a:ahLst/>
              <a:cxnLst>
                <a:cxn ang="0">
                  <a:pos x="92" y="421"/>
                </a:cxn>
                <a:cxn ang="0">
                  <a:pos x="163" y="399"/>
                </a:cxn>
                <a:cxn ang="0">
                  <a:pos x="218" y="357"/>
                </a:cxn>
                <a:cxn ang="0">
                  <a:pos x="263" y="316"/>
                </a:cxn>
                <a:cxn ang="0">
                  <a:pos x="300" y="265"/>
                </a:cxn>
                <a:cxn ang="0">
                  <a:pos x="317" y="203"/>
                </a:cxn>
                <a:cxn ang="0">
                  <a:pos x="316" y="139"/>
                </a:cxn>
                <a:cxn ang="0">
                  <a:pos x="299" y="95"/>
                </a:cxn>
                <a:cxn ang="0">
                  <a:pos x="276" y="64"/>
                </a:cxn>
                <a:cxn ang="0">
                  <a:pos x="241" y="36"/>
                </a:cxn>
                <a:cxn ang="0">
                  <a:pos x="218" y="14"/>
                </a:cxn>
                <a:cxn ang="0">
                  <a:pos x="180" y="0"/>
                </a:cxn>
                <a:cxn ang="0">
                  <a:pos x="61" y="52"/>
                </a:cxn>
                <a:cxn ang="0">
                  <a:pos x="106" y="93"/>
                </a:cxn>
                <a:cxn ang="0">
                  <a:pos x="137" y="130"/>
                </a:cxn>
                <a:cxn ang="0">
                  <a:pos x="159" y="159"/>
                </a:cxn>
                <a:cxn ang="0">
                  <a:pos x="176" y="196"/>
                </a:cxn>
                <a:cxn ang="0">
                  <a:pos x="176" y="246"/>
                </a:cxn>
                <a:cxn ang="0">
                  <a:pos x="145" y="279"/>
                </a:cxn>
                <a:cxn ang="0">
                  <a:pos x="105" y="309"/>
                </a:cxn>
                <a:cxn ang="0">
                  <a:pos x="50" y="342"/>
                </a:cxn>
                <a:cxn ang="0">
                  <a:pos x="0" y="369"/>
                </a:cxn>
                <a:cxn ang="0">
                  <a:pos x="92" y="421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/>
              <a:ahLst/>
              <a:cxnLst>
                <a:cxn ang="0">
                  <a:pos x="466" y="1084"/>
                </a:cxn>
                <a:cxn ang="0">
                  <a:pos x="370" y="1066"/>
                </a:cxn>
                <a:cxn ang="0">
                  <a:pos x="299" y="1035"/>
                </a:cxn>
                <a:cxn ang="0">
                  <a:pos x="257" y="1002"/>
                </a:cxn>
                <a:cxn ang="0">
                  <a:pos x="220" y="956"/>
                </a:cxn>
                <a:cxn ang="0">
                  <a:pos x="209" y="914"/>
                </a:cxn>
                <a:cxn ang="0">
                  <a:pos x="215" y="873"/>
                </a:cxn>
                <a:cxn ang="0">
                  <a:pos x="231" y="836"/>
                </a:cxn>
                <a:cxn ang="0">
                  <a:pos x="273" y="798"/>
                </a:cxn>
                <a:cxn ang="0">
                  <a:pos x="330" y="774"/>
                </a:cxn>
                <a:cxn ang="0">
                  <a:pos x="400" y="748"/>
                </a:cxn>
                <a:cxn ang="0">
                  <a:pos x="1110" y="499"/>
                </a:cxn>
                <a:cxn ang="0">
                  <a:pos x="1207" y="451"/>
                </a:cxn>
                <a:cxn ang="0">
                  <a:pos x="1289" y="398"/>
                </a:cxn>
                <a:cxn ang="0">
                  <a:pos x="1344" y="356"/>
                </a:cxn>
                <a:cxn ang="0">
                  <a:pos x="1381" y="310"/>
                </a:cxn>
                <a:cxn ang="0">
                  <a:pos x="1403" y="249"/>
                </a:cxn>
                <a:cxn ang="0">
                  <a:pos x="1401" y="185"/>
                </a:cxn>
                <a:cxn ang="0">
                  <a:pos x="1386" y="136"/>
                </a:cxn>
                <a:cxn ang="0">
                  <a:pos x="1370" y="90"/>
                </a:cxn>
                <a:cxn ang="0">
                  <a:pos x="1335" y="55"/>
                </a:cxn>
                <a:cxn ang="0">
                  <a:pos x="1280" y="18"/>
                </a:cxn>
                <a:cxn ang="0">
                  <a:pos x="1214" y="0"/>
                </a:cxn>
                <a:cxn ang="0">
                  <a:pos x="1172" y="4"/>
                </a:cxn>
                <a:cxn ang="0">
                  <a:pos x="1111" y="7"/>
                </a:cxn>
                <a:cxn ang="0">
                  <a:pos x="1053" y="20"/>
                </a:cxn>
                <a:cxn ang="0">
                  <a:pos x="989" y="46"/>
                </a:cxn>
                <a:cxn ang="0">
                  <a:pos x="939" y="79"/>
                </a:cxn>
                <a:cxn ang="0">
                  <a:pos x="899" y="106"/>
                </a:cxn>
                <a:cxn ang="0">
                  <a:pos x="878" y="149"/>
                </a:cxn>
                <a:cxn ang="0">
                  <a:pos x="897" y="187"/>
                </a:cxn>
                <a:cxn ang="0">
                  <a:pos x="939" y="183"/>
                </a:cxn>
                <a:cxn ang="0">
                  <a:pos x="987" y="171"/>
                </a:cxn>
                <a:cxn ang="0">
                  <a:pos x="1033" y="158"/>
                </a:cxn>
                <a:cxn ang="0">
                  <a:pos x="1069" y="150"/>
                </a:cxn>
                <a:cxn ang="0">
                  <a:pos x="1111" y="150"/>
                </a:cxn>
                <a:cxn ang="0">
                  <a:pos x="1154" y="163"/>
                </a:cxn>
                <a:cxn ang="0">
                  <a:pos x="1183" y="204"/>
                </a:cxn>
                <a:cxn ang="0">
                  <a:pos x="1179" y="248"/>
                </a:cxn>
                <a:cxn ang="0">
                  <a:pos x="1157" y="286"/>
                </a:cxn>
                <a:cxn ang="0">
                  <a:pos x="1121" y="323"/>
                </a:cxn>
                <a:cxn ang="0">
                  <a:pos x="1047" y="361"/>
                </a:cxn>
                <a:cxn ang="0">
                  <a:pos x="908" y="415"/>
                </a:cxn>
                <a:cxn ang="0">
                  <a:pos x="194" y="675"/>
                </a:cxn>
                <a:cxn ang="0">
                  <a:pos x="123" y="715"/>
                </a:cxn>
                <a:cxn ang="0">
                  <a:pos x="68" y="763"/>
                </a:cxn>
                <a:cxn ang="0">
                  <a:pos x="29" y="809"/>
                </a:cxn>
                <a:cxn ang="0">
                  <a:pos x="6" y="858"/>
                </a:cxn>
                <a:cxn ang="0">
                  <a:pos x="0" y="912"/>
                </a:cxn>
                <a:cxn ang="0">
                  <a:pos x="8" y="952"/>
                </a:cxn>
                <a:cxn ang="0">
                  <a:pos x="22" y="992"/>
                </a:cxn>
                <a:cxn ang="0">
                  <a:pos x="59" y="1036"/>
                </a:cxn>
                <a:cxn ang="0">
                  <a:pos x="127" y="1095"/>
                </a:cxn>
                <a:cxn ang="0">
                  <a:pos x="198" y="1135"/>
                </a:cxn>
                <a:cxn ang="0">
                  <a:pos x="273" y="1152"/>
                </a:cxn>
                <a:cxn ang="0">
                  <a:pos x="466" y="1084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/>
              <a:ahLst/>
              <a:cxnLst>
                <a:cxn ang="0">
                  <a:pos x="367" y="421"/>
                </a:cxn>
                <a:cxn ang="0">
                  <a:pos x="171" y="340"/>
                </a:cxn>
                <a:cxn ang="0">
                  <a:pos x="117" y="304"/>
                </a:cxn>
                <a:cxn ang="0">
                  <a:pos x="73" y="265"/>
                </a:cxn>
                <a:cxn ang="0">
                  <a:pos x="31" y="219"/>
                </a:cxn>
                <a:cxn ang="0">
                  <a:pos x="9" y="179"/>
                </a:cxn>
                <a:cxn ang="0">
                  <a:pos x="0" y="137"/>
                </a:cxn>
                <a:cxn ang="0">
                  <a:pos x="2" y="95"/>
                </a:cxn>
                <a:cxn ang="0">
                  <a:pos x="19" y="51"/>
                </a:cxn>
                <a:cxn ang="0">
                  <a:pos x="44" y="0"/>
                </a:cxn>
                <a:cxn ang="0">
                  <a:pos x="120" y="52"/>
                </a:cxn>
                <a:cxn ang="0">
                  <a:pos x="95" y="98"/>
                </a:cxn>
                <a:cxn ang="0">
                  <a:pos x="95" y="143"/>
                </a:cxn>
                <a:cxn ang="0">
                  <a:pos x="122" y="191"/>
                </a:cxn>
                <a:cxn ang="0">
                  <a:pos x="162" y="235"/>
                </a:cxn>
                <a:cxn ang="0">
                  <a:pos x="223" y="284"/>
                </a:cxn>
                <a:cxn ang="0">
                  <a:pos x="290" y="317"/>
                </a:cxn>
                <a:cxn ang="0">
                  <a:pos x="332" y="351"/>
                </a:cxn>
                <a:cxn ang="0">
                  <a:pos x="351" y="378"/>
                </a:cxn>
                <a:cxn ang="0">
                  <a:pos x="367" y="421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/>
              <a:ahLst/>
              <a:cxnLst>
                <a:cxn ang="0">
                  <a:pos x="525" y="1438"/>
                </a:cxn>
                <a:cxn ang="0">
                  <a:pos x="582" y="1409"/>
                </a:cxn>
                <a:cxn ang="0">
                  <a:pos x="647" y="1355"/>
                </a:cxn>
                <a:cxn ang="0">
                  <a:pos x="670" y="1304"/>
                </a:cxn>
                <a:cxn ang="0">
                  <a:pos x="686" y="1255"/>
                </a:cxn>
                <a:cxn ang="0">
                  <a:pos x="677" y="1198"/>
                </a:cxn>
                <a:cxn ang="0">
                  <a:pos x="637" y="1125"/>
                </a:cxn>
                <a:cxn ang="0">
                  <a:pos x="609" y="1092"/>
                </a:cxn>
                <a:cxn ang="0">
                  <a:pos x="569" y="1063"/>
                </a:cxn>
                <a:cxn ang="0">
                  <a:pos x="259" y="905"/>
                </a:cxn>
                <a:cxn ang="0">
                  <a:pos x="201" y="863"/>
                </a:cxn>
                <a:cxn ang="0">
                  <a:pos x="177" y="843"/>
                </a:cxn>
                <a:cxn ang="0">
                  <a:pos x="160" y="800"/>
                </a:cxn>
                <a:cxn ang="0">
                  <a:pos x="171" y="766"/>
                </a:cxn>
                <a:cxn ang="0">
                  <a:pos x="215" y="738"/>
                </a:cxn>
                <a:cxn ang="0">
                  <a:pos x="294" y="709"/>
                </a:cxn>
                <a:cxn ang="0">
                  <a:pos x="780" y="521"/>
                </a:cxn>
                <a:cxn ang="0">
                  <a:pos x="856" y="471"/>
                </a:cxn>
                <a:cxn ang="0">
                  <a:pos x="918" y="417"/>
                </a:cxn>
                <a:cxn ang="0">
                  <a:pos x="953" y="379"/>
                </a:cxn>
                <a:cxn ang="0">
                  <a:pos x="984" y="334"/>
                </a:cxn>
                <a:cxn ang="0">
                  <a:pos x="988" y="274"/>
                </a:cxn>
                <a:cxn ang="0">
                  <a:pos x="972" y="214"/>
                </a:cxn>
                <a:cxn ang="0">
                  <a:pos x="953" y="167"/>
                </a:cxn>
                <a:cxn ang="0">
                  <a:pos x="920" y="126"/>
                </a:cxn>
                <a:cxn ang="0">
                  <a:pos x="875" y="85"/>
                </a:cxn>
                <a:cxn ang="0">
                  <a:pos x="828" y="50"/>
                </a:cxn>
                <a:cxn ang="0">
                  <a:pos x="803" y="29"/>
                </a:cxn>
                <a:cxn ang="0">
                  <a:pos x="756" y="0"/>
                </a:cxn>
                <a:cxn ang="0">
                  <a:pos x="588" y="61"/>
                </a:cxn>
                <a:cxn ang="0">
                  <a:pos x="649" y="104"/>
                </a:cxn>
                <a:cxn ang="0">
                  <a:pos x="694" y="145"/>
                </a:cxn>
                <a:cxn ang="0">
                  <a:pos x="739" y="182"/>
                </a:cxn>
                <a:cxn ang="0">
                  <a:pos x="780" y="223"/>
                </a:cxn>
                <a:cxn ang="0">
                  <a:pos x="803" y="272"/>
                </a:cxn>
                <a:cxn ang="0">
                  <a:pos x="787" y="323"/>
                </a:cxn>
                <a:cxn ang="0">
                  <a:pos x="729" y="369"/>
                </a:cxn>
                <a:cxn ang="0">
                  <a:pos x="639" y="413"/>
                </a:cxn>
                <a:cxn ang="0">
                  <a:pos x="212" y="589"/>
                </a:cxn>
                <a:cxn ang="0">
                  <a:pos x="160" y="608"/>
                </a:cxn>
                <a:cxn ang="0">
                  <a:pos x="88" y="653"/>
                </a:cxn>
                <a:cxn ang="0">
                  <a:pos x="43" y="698"/>
                </a:cxn>
                <a:cxn ang="0">
                  <a:pos x="9" y="755"/>
                </a:cxn>
                <a:cxn ang="0">
                  <a:pos x="0" y="820"/>
                </a:cxn>
                <a:cxn ang="0">
                  <a:pos x="10" y="872"/>
                </a:cxn>
                <a:cxn ang="0">
                  <a:pos x="40" y="914"/>
                </a:cxn>
                <a:cxn ang="0">
                  <a:pos x="84" y="949"/>
                </a:cxn>
                <a:cxn ang="0">
                  <a:pos x="159" y="999"/>
                </a:cxn>
                <a:cxn ang="0">
                  <a:pos x="487" y="1164"/>
                </a:cxn>
                <a:cxn ang="0">
                  <a:pos x="530" y="1197"/>
                </a:cxn>
                <a:cxn ang="0">
                  <a:pos x="569" y="1236"/>
                </a:cxn>
                <a:cxn ang="0">
                  <a:pos x="557" y="1292"/>
                </a:cxn>
                <a:cxn ang="0">
                  <a:pos x="502" y="1354"/>
                </a:cxn>
                <a:cxn ang="0">
                  <a:pos x="434" y="1394"/>
                </a:cxn>
                <a:cxn ang="0">
                  <a:pos x="525" y="1438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/>
              <a:ahLst/>
              <a:cxnLst>
                <a:cxn ang="0">
                  <a:pos x="668" y="553"/>
                </a:cxn>
                <a:cxn ang="0">
                  <a:pos x="668" y="450"/>
                </a:cxn>
                <a:cxn ang="0">
                  <a:pos x="562" y="435"/>
                </a:cxn>
                <a:cxn ang="0">
                  <a:pos x="448" y="420"/>
                </a:cxn>
                <a:cxn ang="0">
                  <a:pos x="367" y="400"/>
                </a:cxn>
                <a:cxn ang="0">
                  <a:pos x="314" y="378"/>
                </a:cxn>
                <a:cxn ang="0">
                  <a:pos x="257" y="349"/>
                </a:cxn>
                <a:cxn ang="0">
                  <a:pos x="220" y="314"/>
                </a:cxn>
                <a:cxn ang="0">
                  <a:pos x="193" y="274"/>
                </a:cxn>
                <a:cxn ang="0">
                  <a:pos x="180" y="231"/>
                </a:cxn>
                <a:cxn ang="0">
                  <a:pos x="180" y="189"/>
                </a:cxn>
                <a:cxn ang="0">
                  <a:pos x="193" y="165"/>
                </a:cxn>
                <a:cxn ang="0">
                  <a:pos x="209" y="143"/>
                </a:cxn>
                <a:cxn ang="0">
                  <a:pos x="255" y="127"/>
                </a:cxn>
                <a:cxn ang="0">
                  <a:pos x="297" y="127"/>
                </a:cxn>
                <a:cxn ang="0">
                  <a:pos x="345" y="141"/>
                </a:cxn>
                <a:cxn ang="0">
                  <a:pos x="396" y="156"/>
                </a:cxn>
                <a:cxn ang="0">
                  <a:pos x="448" y="163"/>
                </a:cxn>
                <a:cxn ang="0">
                  <a:pos x="477" y="125"/>
                </a:cxn>
                <a:cxn ang="0">
                  <a:pos x="464" y="86"/>
                </a:cxn>
                <a:cxn ang="0">
                  <a:pos x="415" y="42"/>
                </a:cxn>
                <a:cxn ang="0">
                  <a:pos x="363" y="18"/>
                </a:cxn>
                <a:cxn ang="0">
                  <a:pos x="319" y="7"/>
                </a:cxn>
                <a:cxn ang="0">
                  <a:pos x="273" y="2"/>
                </a:cxn>
                <a:cxn ang="0">
                  <a:pos x="222" y="0"/>
                </a:cxn>
                <a:cxn ang="0">
                  <a:pos x="176" y="4"/>
                </a:cxn>
                <a:cxn ang="0">
                  <a:pos x="136" y="15"/>
                </a:cxn>
                <a:cxn ang="0">
                  <a:pos x="86" y="33"/>
                </a:cxn>
                <a:cxn ang="0">
                  <a:pos x="50" y="66"/>
                </a:cxn>
                <a:cxn ang="0">
                  <a:pos x="22" y="99"/>
                </a:cxn>
                <a:cxn ang="0">
                  <a:pos x="6" y="145"/>
                </a:cxn>
                <a:cxn ang="0">
                  <a:pos x="0" y="189"/>
                </a:cxn>
                <a:cxn ang="0">
                  <a:pos x="9" y="237"/>
                </a:cxn>
                <a:cxn ang="0">
                  <a:pos x="22" y="285"/>
                </a:cxn>
                <a:cxn ang="0">
                  <a:pos x="50" y="330"/>
                </a:cxn>
                <a:cxn ang="0">
                  <a:pos x="81" y="375"/>
                </a:cxn>
                <a:cxn ang="0">
                  <a:pos x="125" y="419"/>
                </a:cxn>
                <a:cxn ang="0">
                  <a:pos x="169" y="457"/>
                </a:cxn>
                <a:cxn ang="0">
                  <a:pos x="217" y="488"/>
                </a:cxn>
                <a:cxn ang="0">
                  <a:pos x="266" y="514"/>
                </a:cxn>
                <a:cxn ang="0">
                  <a:pos x="310" y="534"/>
                </a:cxn>
                <a:cxn ang="0">
                  <a:pos x="369" y="549"/>
                </a:cxn>
                <a:cxn ang="0">
                  <a:pos x="437" y="568"/>
                </a:cxn>
                <a:cxn ang="0">
                  <a:pos x="516" y="581"/>
                </a:cxn>
                <a:cxn ang="0">
                  <a:pos x="595" y="577"/>
                </a:cxn>
                <a:cxn ang="0">
                  <a:pos x="668" y="553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/>
              <a:ahLst/>
              <a:cxnLst>
                <a:cxn ang="0">
                  <a:pos x="1412" y="548"/>
                </a:cxn>
                <a:cxn ang="0">
                  <a:pos x="1316" y="537"/>
                </a:cxn>
                <a:cxn ang="0">
                  <a:pos x="1237" y="524"/>
                </a:cxn>
                <a:cxn ang="0">
                  <a:pos x="1179" y="511"/>
                </a:cxn>
                <a:cxn ang="0">
                  <a:pos x="1118" y="499"/>
                </a:cxn>
                <a:cxn ang="0">
                  <a:pos x="1060" y="493"/>
                </a:cxn>
                <a:cxn ang="0">
                  <a:pos x="1000" y="495"/>
                </a:cxn>
                <a:cxn ang="0">
                  <a:pos x="939" y="499"/>
                </a:cxn>
                <a:cxn ang="0">
                  <a:pos x="894" y="482"/>
                </a:cxn>
                <a:cxn ang="0">
                  <a:pos x="962" y="440"/>
                </a:cxn>
                <a:cxn ang="0">
                  <a:pos x="1005" y="411"/>
                </a:cxn>
                <a:cxn ang="0">
                  <a:pos x="1043" y="381"/>
                </a:cxn>
                <a:cxn ang="0">
                  <a:pos x="1069" y="348"/>
                </a:cxn>
                <a:cxn ang="0">
                  <a:pos x="962" y="383"/>
                </a:cxn>
                <a:cxn ang="0">
                  <a:pos x="855" y="418"/>
                </a:cxn>
                <a:cxn ang="0">
                  <a:pos x="783" y="436"/>
                </a:cxn>
                <a:cxn ang="0">
                  <a:pos x="670" y="449"/>
                </a:cxn>
                <a:cxn ang="0">
                  <a:pos x="597" y="449"/>
                </a:cxn>
                <a:cxn ang="0">
                  <a:pos x="531" y="444"/>
                </a:cxn>
                <a:cxn ang="0">
                  <a:pos x="486" y="427"/>
                </a:cxn>
                <a:cxn ang="0">
                  <a:pos x="459" y="407"/>
                </a:cxn>
                <a:cxn ang="0">
                  <a:pos x="527" y="389"/>
                </a:cxn>
                <a:cxn ang="0">
                  <a:pos x="572" y="365"/>
                </a:cxn>
                <a:cxn ang="0">
                  <a:pos x="599" y="339"/>
                </a:cxn>
                <a:cxn ang="0">
                  <a:pos x="634" y="308"/>
                </a:cxn>
                <a:cxn ang="0">
                  <a:pos x="544" y="334"/>
                </a:cxn>
                <a:cxn ang="0">
                  <a:pos x="463" y="348"/>
                </a:cxn>
                <a:cxn ang="0">
                  <a:pos x="378" y="356"/>
                </a:cxn>
                <a:cxn ang="0">
                  <a:pos x="303" y="352"/>
                </a:cxn>
                <a:cxn ang="0">
                  <a:pos x="254" y="334"/>
                </a:cxn>
                <a:cxn ang="0">
                  <a:pos x="233" y="312"/>
                </a:cxn>
                <a:cxn ang="0">
                  <a:pos x="281" y="291"/>
                </a:cxn>
                <a:cxn ang="0">
                  <a:pos x="313" y="269"/>
                </a:cxn>
                <a:cxn ang="0">
                  <a:pos x="341" y="244"/>
                </a:cxn>
                <a:cxn ang="0">
                  <a:pos x="339" y="229"/>
                </a:cxn>
                <a:cxn ang="0">
                  <a:pos x="262" y="246"/>
                </a:cxn>
                <a:cxn ang="0">
                  <a:pos x="179" y="255"/>
                </a:cxn>
                <a:cxn ang="0">
                  <a:pos x="109" y="254"/>
                </a:cxn>
                <a:cxn ang="0">
                  <a:pos x="51" y="244"/>
                </a:cxn>
                <a:cxn ang="0">
                  <a:pos x="19" y="229"/>
                </a:cxn>
                <a:cxn ang="0">
                  <a:pos x="0" y="205"/>
                </a:cxn>
                <a:cxn ang="0">
                  <a:pos x="120" y="187"/>
                </a:cxn>
                <a:cxn ang="0">
                  <a:pos x="309" y="156"/>
                </a:cxn>
                <a:cxn ang="0">
                  <a:pos x="544" y="119"/>
                </a:cxn>
                <a:cxn ang="0">
                  <a:pos x="742" y="71"/>
                </a:cxn>
                <a:cxn ang="0">
                  <a:pos x="926" y="26"/>
                </a:cxn>
                <a:cxn ang="0">
                  <a:pos x="1020" y="9"/>
                </a:cxn>
                <a:cxn ang="0">
                  <a:pos x="1098" y="0"/>
                </a:cxn>
                <a:cxn ang="0">
                  <a:pos x="1165" y="2"/>
                </a:cxn>
                <a:cxn ang="0">
                  <a:pos x="1211" y="7"/>
                </a:cxn>
                <a:cxn ang="0">
                  <a:pos x="1254" y="27"/>
                </a:cxn>
                <a:cxn ang="0">
                  <a:pos x="1288" y="71"/>
                </a:cxn>
                <a:cxn ang="0">
                  <a:pos x="1301" y="117"/>
                </a:cxn>
                <a:cxn ang="0">
                  <a:pos x="1316" y="148"/>
                </a:cxn>
                <a:cxn ang="0">
                  <a:pos x="1344" y="159"/>
                </a:cxn>
                <a:cxn ang="0">
                  <a:pos x="1384" y="156"/>
                </a:cxn>
                <a:cxn ang="0">
                  <a:pos x="1412" y="145"/>
                </a:cxn>
                <a:cxn ang="0">
                  <a:pos x="1412" y="548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976" y="583"/>
              <a:ext cx="1413" cy="549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96" y="537"/>
                </a:cxn>
                <a:cxn ang="0">
                  <a:pos x="175" y="524"/>
                </a:cxn>
                <a:cxn ang="0">
                  <a:pos x="233" y="511"/>
                </a:cxn>
                <a:cxn ang="0">
                  <a:pos x="294" y="499"/>
                </a:cxn>
                <a:cxn ang="0">
                  <a:pos x="352" y="493"/>
                </a:cxn>
                <a:cxn ang="0">
                  <a:pos x="412" y="495"/>
                </a:cxn>
                <a:cxn ang="0">
                  <a:pos x="473" y="499"/>
                </a:cxn>
                <a:cxn ang="0">
                  <a:pos x="518" y="482"/>
                </a:cxn>
                <a:cxn ang="0">
                  <a:pos x="450" y="440"/>
                </a:cxn>
                <a:cxn ang="0">
                  <a:pos x="407" y="411"/>
                </a:cxn>
                <a:cxn ang="0">
                  <a:pos x="369" y="381"/>
                </a:cxn>
                <a:cxn ang="0">
                  <a:pos x="343" y="348"/>
                </a:cxn>
                <a:cxn ang="0">
                  <a:pos x="450" y="383"/>
                </a:cxn>
                <a:cxn ang="0">
                  <a:pos x="557" y="418"/>
                </a:cxn>
                <a:cxn ang="0">
                  <a:pos x="629" y="436"/>
                </a:cxn>
                <a:cxn ang="0">
                  <a:pos x="742" y="449"/>
                </a:cxn>
                <a:cxn ang="0">
                  <a:pos x="815" y="449"/>
                </a:cxn>
                <a:cxn ang="0">
                  <a:pos x="881" y="444"/>
                </a:cxn>
                <a:cxn ang="0">
                  <a:pos x="926" y="427"/>
                </a:cxn>
                <a:cxn ang="0">
                  <a:pos x="953" y="407"/>
                </a:cxn>
                <a:cxn ang="0">
                  <a:pos x="885" y="389"/>
                </a:cxn>
                <a:cxn ang="0">
                  <a:pos x="840" y="365"/>
                </a:cxn>
                <a:cxn ang="0">
                  <a:pos x="809" y="339"/>
                </a:cxn>
                <a:cxn ang="0">
                  <a:pos x="778" y="308"/>
                </a:cxn>
                <a:cxn ang="0">
                  <a:pos x="868" y="334"/>
                </a:cxn>
                <a:cxn ang="0">
                  <a:pos x="949" y="348"/>
                </a:cxn>
                <a:cxn ang="0">
                  <a:pos x="1034" y="356"/>
                </a:cxn>
                <a:cxn ang="0">
                  <a:pos x="1109" y="352"/>
                </a:cxn>
                <a:cxn ang="0">
                  <a:pos x="1158" y="334"/>
                </a:cxn>
                <a:cxn ang="0">
                  <a:pos x="1179" y="312"/>
                </a:cxn>
                <a:cxn ang="0">
                  <a:pos x="1131" y="291"/>
                </a:cxn>
                <a:cxn ang="0">
                  <a:pos x="1099" y="269"/>
                </a:cxn>
                <a:cxn ang="0">
                  <a:pos x="1071" y="244"/>
                </a:cxn>
                <a:cxn ang="0">
                  <a:pos x="1073" y="229"/>
                </a:cxn>
                <a:cxn ang="0">
                  <a:pos x="1150" y="246"/>
                </a:cxn>
                <a:cxn ang="0">
                  <a:pos x="1233" y="255"/>
                </a:cxn>
                <a:cxn ang="0">
                  <a:pos x="1311" y="253"/>
                </a:cxn>
                <a:cxn ang="0">
                  <a:pos x="1361" y="244"/>
                </a:cxn>
                <a:cxn ang="0">
                  <a:pos x="1393" y="229"/>
                </a:cxn>
                <a:cxn ang="0">
                  <a:pos x="1412" y="205"/>
                </a:cxn>
                <a:cxn ang="0">
                  <a:pos x="1292" y="187"/>
                </a:cxn>
                <a:cxn ang="0">
                  <a:pos x="1087" y="158"/>
                </a:cxn>
                <a:cxn ang="0">
                  <a:pos x="868" y="119"/>
                </a:cxn>
                <a:cxn ang="0">
                  <a:pos x="670" y="71"/>
                </a:cxn>
                <a:cxn ang="0">
                  <a:pos x="486" y="26"/>
                </a:cxn>
                <a:cxn ang="0">
                  <a:pos x="392" y="9"/>
                </a:cxn>
                <a:cxn ang="0">
                  <a:pos x="314" y="0"/>
                </a:cxn>
                <a:cxn ang="0">
                  <a:pos x="247" y="2"/>
                </a:cxn>
                <a:cxn ang="0">
                  <a:pos x="201" y="7"/>
                </a:cxn>
                <a:cxn ang="0">
                  <a:pos x="158" y="27"/>
                </a:cxn>
                <a:cxn ang="0">
                  <a:pos x="124" y="71"/>
                </a:cxn>
                <a:cxn ang="0">
                  <a:pos x="111" y="117"/>
                </a:cxn>
                <a:cxn ang="0">
                  <a:pos x="96" y="148"/>
                </a:cxn>
                <a:cxn ang="0">
                  <a:pos x="68" y="159"/>
                </a:cxn>
                <a:cxn ang="0">
                  <a:pos x="28" y="156"/>
                </a:cxn>
                <a:cxn ang="0">
                  <a:pos x="0" y="145"/>
                </a:cxn>
                <a:cxn ang="0">
                  <a:pos x="0" y="548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grpFill/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Freeform 7"/>
          <p:cNvSpPr>
            <a:spLocks/>
          </p:cNvSpPr>
          <p:nvPr userDrawn="1"/>
        </p:nvSpPr>
        <p:spPr bwMode="white">
          <a:xfrm rot="20232211">
            <a:off x="1206654" y="5164984"/>
            <a:ext cx="8217076" cy="21267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67000">
                <a:schemeClr val="bg1">
                  <a:lumMod val="75000"/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Freeform 7"/>
          <p:cNvSpPr>
            <a:spLocks/>
          </p:cNvSpPr>
          <p:nvPr userDrawn="1"/>
        </p:nvSpPr>
        <p:spPr bwMode="white">
          <a:xfrm rot="19070462">
            <a:off x="-610567" y="2730100"/>
            <a:ext cx="8217076" cy="21267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67000">
                <a:schemeClr val="bg1">
                  <a:lumMod val="75000"/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Rounded Rectangle 29"/>
          <p:cNvSpPr/>
          <p:nvPr userDrawn="1"/>
        </p:nvSpPr>
        <p:spPr bwMode="auto">
          <a:xfrm flipH="1">
            <a:off x="9296399" y="152400"/>
            <a:ext cx="45719" cy="6858000"/>
          </a:xfrm>
          <a:prstGeom prst="roundRect">
            <a:avLst/>
          </a:prstGeom>
          <a:solidFill>
            <a:schemeClr val="bg1">
              <a:lumMod val="20000"/>
              <a:lumOff val="80000"/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1600"/>
            <a:ext cx="9144000" cy="1981200"/>
            <a:chOff x="0" y="1371600"/>
            <a:chExt cx="9144000" cy="19812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0" y="1371600"/>
              <a:ext cx="9144000" cy="19812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2971800" y="1676400"/>
              <a:ext cx="5943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52400" y="3124200"/>
              <a:ext cx="6934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Flowchart: Data 30"/>
            <p:cNvSpPr/>
            <p:nvPr/>
          </p:nvSpPr>
          <p:spPr bwMode="auto">
            <a:xfrm>
              <a:off x="152400" y="1828800"/>
              <a:ext cx="8763000" cy="1143000"/>
            </a:xfrm>
            <a:prstGeom prst="flowChartInputOutpu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all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The Dynamic</a:t>
              </a:r>
              <a:r>
                <a:rPr kumimoji="0" lang="en-US" sz="1800" b="1" i="0" u="none" strike="noStrike" cap="all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 state of Medical Healthcare Coverage</a:t>
              </a:r>
              <a:endPara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pic>
        <p:nvPicPr>
          <p:cNvPr id="48" name="Picture 2" descr="http://fellowshipofminds.files.wordpress.com/2010/04/medical-symbol-chrom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32000"/>
          </a:blip>
          <a:srcRect/>
          <a:stretch>
            <a:fillRect/>
          </a:stretch>
        </p:blipFill>
        <p:spPr bwMode="auto">
          <a:xfrm>
            <a:off x="457200" y="838200"/>
            <a:ext cx="2743200" cy="294093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  <p:grpSp>
        <p:nvGrpSpPr>
          <p:cNvPr id="73" name="Group 72"/>
          <p:cNvGrpSpPr/>
          <p:nvPr/>
        </p:nvGrpSpPr>
        <p:grpSpPr>
          <a:xfrm>
            <a:off x="2286000" y="5105400"/>
            <a:ext cx="4572000" cy="1424464"/>
            <a:chOff x="2286000" y="5105400"/>
            <a:chExt cx="4572000" cy="1424464"/>
          </a:xfrm>
        </p:grpSpPr>
        <p:sp>
          <p:nvSpPr>
            <p:cNvPr id="68" name="Rectangle 67"/>
            <p:cNvSpPr/>
            <p:nvPr/>
          </p:nvSpPr>
          <p:spPr>
            <a:xfrm>
              <a:off x="2286000" y="5791200"/>
              <a:ext cx="4572000" cy="73866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400" b="1" dirty="0" smtClean="0">
                  <a:ln/>
                  <a:solidFill>
                    <a:schemeClr val="accent1"/>
                  </a:solidFill>
                  <a:effectLst/>
                </a:rPr>
                <a:t>Lakewood Resource &amp; Referral  Center</a:t>
              </a:r>
            </a:p>
            <a:p>
              <a:pPr algn="ctr"/>
              <a:r>
                <a:rPr lang="en-US" sz="1400" b="1" dirty="0" smtClean="0">
                  <a:ln/>
                  <a:solidFill>
                    <a:schemeClr val="accent1"/>
                  </a:solidFill>
                  <a:effectLst/>
                </a:rPr>
                <a:t>212 Second Street,  Suite 204</a:t>
              </a:r>
            </a:p>
            <a:p>
              <a:pPr algn="ctr"/>
              <a:r>
                <a:rPr lang="en-US" sz="1400" b="1" dirty="0" smtClean="0">
                  <a:ln/>
                  <a:solidFill>
                    <a:schemeClr val="accent1"/>
                  </a:solidFill>
                  <a:effectLst/>
                </a:rPr>
                <a:t>Lakewood, NJ  08701</a:t>
              </a:r>
            </a:p>
          </p:txBody>
        </p:sp>
        <p:pic>
          <p:nvPicPr>
            <p:cNvPr id="72" name="Picture 71" descr="lrrc ppt logo other gv best.png"/>
            <p:cNvPicPr>
              <a:picLocks noChangeAspect="1"/>
            </p:cNvPicPr>
            <p:nvPr/>
          </p:nvPicPr>
          <p:blipFill>
            <a:blip r:embed="rId3" cstate="print"/>
            <a:srcRect b="41629"/>
            <a:stretch>
              <a:fillRect/>
            </a:stretch>
          </p:blipFill>
          <p:spPr>
            <a:xfrm>
              <a:off x="3705932" y="5105400"/>
              <a:ext cx="1732137" cy="7620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  <p:sp>
        <p:nvSpPr>
          <p:cNvPr id="7" name="Rounded Rectangle 6"/>
          <p:cNvSpPr/>
          <p:nvPr/>
        </p:nvSpPr>
        <p:spPr bwMode="auto">
          <a:xfrm>
            <a:off x="5562600" y="11430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Alternative Health Benefits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28600" y="1371600"/>
            <a:ext cx="2359152" cy="14447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Self Insurance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rot="10800000">
            <a:off x="533400" y="29718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ight Arrow Callout 46"/>
          <p:cNvSpPr/>
          <p:nvPr/>
        </p:nvSpPr>
        <p:spPr bwMode="auto">
          <a:xfrm>
            <a:off x="914400" y="3352800"/>
            <a:ext cx="1524000" cy="2667000"/>
          </a:xfrm>
          <a:prstGeom prst="rightArrowCallout">
            <a:avLst>
              <a:gd name="adj1" fmla="val 15000"/>
              <a:gd name="adj2" fmla="val 15625"/>
              <a:gd name="adj3" fmla="val 25000"/>
              <a:gd name="adj4" fmla="val 64977"/>
            </a:avLst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/>
              </a:rPr>
              <a:t>What  is it?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743200" y="3355848"/>
            <a:ext cx="5332476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 Company Insures it’s own Risk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743200" y="4041648"/>
            <a:ext cx="5332476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Company Sets aside funding for predictable Costs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743200" y="4775200"/>
            <a:ext cx="5332476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Can Include Stop Loss Insurance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743200" y="5562600"/>
            <a:ext cx="5332476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Can Include TPA’s or ASO’s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2686050" y="5486400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Regulatory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686050" y="3429000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Cost Control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686050" y="4800600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Access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686050" y="4114800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Flexibility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28600" y="1371600"/>
            <a:ext cx="2359152" cy="14447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Self Insurance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5562600" y="11430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Alternative Health Benefits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rot="10800000">
            <a:off x="533400" y="29718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ight Arrow Callout 29"/>
          <p:cNvSpPr/>
          <p:nvPr/>
        </p:nvSpPr>
        <p:spPr bwMode="auto">
          <a:xfrm>
            <a:off x="914400" y="3352800"/>
            <a:ext cx="1524000" cy="2667000"/>
          </a:xfrm>
          <a:prstGeom prst="rightArrowCallout">
            <a:avLst>
              <a:gd name="adj1" fmla="val 15000"/>
              <a:gd name="adj2" fmla="val 15625"/>
              <a:gd name="adj3" fmla="val 25000"/>
              <a:gd name="adj4" fmla="val 64977"/>
            </a:avLst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/>
              </a:rPr>
              <a:t>Some side Pointers..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  <p:sp>
        <p:nvSpPr>
          <p:cNvPr id="17" name="Oval 16"/>
          <p:cNvSpPr/>
          <p:nvPr/>
        </p:nvSpPr>
        <p:spPr bwMode="auto">
          <a:xfrm>
            <a:off x="228600" y="1371600"/>
            <a:ext cx="2359152" cy="14447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Health Savings Account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562600" y="11430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Alternative Health Benefits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743200" y="3733800"/>
            <a:ext cx="5330952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Higher Deductible/lower</a:t>
            </a:r>
            <a:r>
              <a:rPr kumimoji="0" lang="en-US" sz="14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premium plans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743200" y="4419600"/>
            <a:ext cx="5330952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Contributions</a:t>
            </a:r>
            <a:r>
              <a:rPr kumimoji="0" lang="en-US" sz="14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into account to cover expenses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743200" y="5102352"/>
            <a:ext cx="5330952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Contributions</a:t>
            </a:r>
            <a:r>
              <a:rPr kumimoji="0" lang="en-US" sz="14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are Tax Deductible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rot="10800000">
            <a:off x="533400" y="29718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ight Arrow Callout 40"/>
          <p:cNvSpPr/>
          <p:nvPr/>
        </p:nvSpPr>
        <p:spPr bwMode="auto">
          <a:xfrm>
            <a:off x="914400" y="3352800"/>
            <a:ext cx="1524000" cy="2667000"/>
          </a:xfrm>
          <a:prstGeom prst="rightArrowCallout">
            <a:avLst>
              <a:gd name="adj1" fmla="val 15000"/>
              <a:gd name="adj2" fmla="val 15625"/>
              <a:gd name="adj3" fmla="val 25000"/>
              <a:gd name="adj4" fmla="val 64977"/>
            </a:avLst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/>
              </a:rPr>
              <a:t>What  is it?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8" grpId="0" animBg="1"/>
      <p:bldP spid="39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  <p:sp>
        <p:nvSpPr>
          <p:cNvPr id="17" name="Oval 16"/>
          <p:cNvSpPr/>
          <p:nvPr/>
        </p:nvSpPr>
        <p:spPr bwMode="auto">
          <a:xfrm>
            <a:off x="228600" y="1371600"/>
            <a:ext cx="2359152" cy="14447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Health Savings Account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743200" y="4038600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Regulatory guidelines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743200" y="4724400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IRS Contribution limits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562600" y="11430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Alternative Health Benefits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rot="10800000">
            <a:off x="533400" y="29718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ight Arrow Callout 28"/>
          <p:cNvSpPr/>
          <p:nvPr/>
        </p:nvSpPr>
        <p:spPr bwMode="auto">
          <a:xfrm>
            <a:off x="914400" y="3352800"/>
            <a:ext cx="1524000" cy="2667000"/>
          </a:xfrm>
          <a:prstGeom prst="rightArrowCallout">
            <a:avLst>
              <a:gd name="adj1" fmla="val 15000"/>
              <a:gd name="adj2" fmla="val 15625"/>
              <a:gd name="adj3" fmla="val 25000"/>
              <a:gd name="adj4" fmla="val 64977"/>
            </a:avLst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/>
              </a:rPr>
              <a:t>Some side Pointers..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  <p:sp>
        <p:nvSpPr>
          <p:cNvPr id="17" name="Oval 16"/>
          <p:cNvSpPr/>
          <p:nvPr/>
        </p:nvSpPr>
        <p:spPr bwMode="auto">
          <a:xfrm>
            <a:off x="228600" y="1371600"/>
            <a:ext cx="2359152" cy="14447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Flexible Benefit Plans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562600" y="11430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Alternative Health Benefits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67000" y="3733800"/>
            <a:ext cx="5330952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Employees design their own packages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667000" y="4419600"/>
            <a:ext cx="5330952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Benefits</a:t>
            </a:r>
            <a:r>
              <a:rPr kumimoji="0" lang="en-US" sz="14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are most relevant to employees QOL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667000" y="5105400"/>
            <a:ext cx="5330952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Maximizes efficiency and impact of benefits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rot="10800000">
            <a:off x="533400" y="29718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ight Arrow Callout 41"/>
          <p:cNvSpPr/>
          <p:nvPr/>
        </p:nvSpPr>
        <p:spPr bwMode="auto">
          <a:xfrm>
            <a:off x="914400" y="3352800"/>
            <a:ext cx="1524000" cy="2667000"/>
          </a:xfrm>
          <a:prstGeom prst="rightArrowCallout">
            <a:avLst>
              <a:gd name="adj1" fmla="val 15000"/>
              <a:gd name="adj2" fmla="val 15625"/>
              <a:gd name="adj3" fmla="val 25000"/>
              <a:gd name="adj4" fmla="val 64977"/>
            </a:avLst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/>
              </a:rPr>
              <a:t>What is it?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  <p:sp>
        <p:nvSpPr>
          <p:cNvPr id="17" name="Oval 16"/>
          <p:cNvSpPr/>
          <p:nvPr/>
        </p:nvSpPr>
        <p:spPr bwMode="auto">
          <a:xfrm>
            <a:off x="228600" y="1371600"/>
            <a:ext cx="2359152" cy="14447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Flexible Benefit Plans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667000" y="3733800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IRS Regulations 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562600" y="11430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Alternative Health Benefits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667000" y="4422648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Not all associated costs are tax deductible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667000" y="5105400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Not all deductible  costs are exempt from all taxes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rot="10800000">
            <a:off x="533400" y="29718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ight Arrow Callout 28"/>
          <p:cNvSpPr/>
          <p:nvPr/>
        </p:nvSpPr>
        <p:spPr bwMode="auto">
          <a:xfrm>
            <a:off x="914400" y="3352800"/>
            <a:ext cx="1524000" cy="2667000"/>
          </a:xfrm>
          <a:prstGeom prst="rightArrowCallout">
            <a:avLst>
              <a:gd name="adj1" fmla="val 15000"/>
              <a:gd name="adj2" fmla="val 15625"/>
              <a:gd name="adj3" fmla="val 25000"/>
              <a:gd name="adj4" fmla="val 64977"/>
            </a:avLst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/>
              </a:rPr>
              <a:t>Some side Pointers..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  <p:bldP spid="25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  <p:sp>
        <p:nvSpPr>
          <p:cNvPr id="14" name="Oval 13"/>
          <p:cNvSpPr/>
          <p:nvPr/>
        </p:nvSpPr>
        <p:spPr bwMode="auto">
          <a:xfrm>
            <a:off x="228600" y="1371600"/>
            <a:ext cx="2359152" cy="14447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Collective Purchasing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562600" y="11430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Alternative Health Benefits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43200" y="4038600"/>
            <a:ext cx="5330952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Group of Agencies join for a large group plan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743200" y="4727448"/>
            <a:ext cx="5330952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Can be done for any form of health insurance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rot="10800000">
            <a:off x="533400" y="29718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ight Arrow Callout 33"/>
          <p:cNvSpPr/>
          <p:nvPr/>
        </p:nvSpPr>
        <p:spPr bwMode="auto">
          <a:xfrm>
            <a:off x="914400" y="3352800"/>
            <a:ext cx="1524000" cy="2667000"/>
          </a:xfrm>
          <a:prstGeom prst="rightArrowCallout">
            <a:avLst>
              <a:gd name="adj1" fmla="val 15000"/>
              <a:gd name="adj2" fmla="val 15625"/>
              <a:gd name="adj3" fmla="val 25000"/>
              <a:gd name="adj4" fmla="val 64977"/>
            </a:avLst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/>
              </a:rPr>
              <a:t>What  is it?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32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2743200" y="4038600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Spreads insurance risk over larger base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" y="1371600"/>
            <a:ext cx="2359152" cy="14447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Collective Purchasing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743200" y="4724400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Added bargaining power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562600" y="11430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Alternative Health Benefits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rot="10800000">
            <a:off x="533400" y="29718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ight Arrow Callout 26"/>
          <p:cNvSpPr/>
          <p:nvPr/>
        </p:nvSpPr>
        <p:spPr bwMode="auto">
          <a:xfrm>
            <a:off x="914400" y="3352800"/>
            <a:ext cx="1524000" cy="2667000"/>
          </a:xfrm>
          <a:prstGeom prst="rightArrowCallout">
            <a:avLst>
              <a:gd name="adj1" fmla="val 15000"/>
              <a:gd name="adj2" fmla="val 15625"/>
              <a:gd name="adj3" fmla="val 25000"/>
              <a:gd name="adj4" fmla="val 64977"/>
            </a:avLst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/>
              </a:rPr>
              <a:t>Some side Pointers..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  <p:sp>
        <p:nvSpPr>
          <p:cNvPr id="14" name="Oval 13"/>
          <p:cNvSpPr/>
          <p:nvPr/>
        </p:nvSpPr>
        <p:spPr bwMode="auto">
          <a:xfrm>
            <a:off x="228600" y="1371600"/>
            <a:ext cx="2359152" cy="14447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Drug Benefits Management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562600" y="11430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Alternative Health Benefits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743200" y="4038600"/>
            <a:ext cx="5330952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Separate insurer for</a:t>
            </a:r>
            <a:r>
              <a:rPr kumimoji="0" lang="en-US" sz="14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prescription drug benefits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43200" y="4727448"/>
            <a:ext cx="5330952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PBM’s provide their own network of prescription coverage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rot="10800000">
            <a:off x="533400" y="29718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ight Arrow Callout 31"/>
          <p:cNvSpPr/>
          <p:nvPr/>
        </p:nvSpPr>
        <p:spPr bwMode="auto">
          <a:xfrm>
            <a:off x="914400" y="3352800"/>
            <a:ext cx="1524000" cy="2667000"/>
          </a:xfrm>
          <a:prstGeom prst="rightArrowCallout">
            <a:avLst>
              <a:gd name="adj1" fmla="val 15000"/>
              <a:gd name="adj2" fmla="val 15625"/>
              <a:gd name="adj3" fmla="val 25000"/>
              <a:gd name="adj4" fmla="val 64977"/>
            </a:avLst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/>
              </a:rPr>
              <a:t>What is it?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3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2743200" y="4041648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Lowers cost associated with drug benefits utilization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" y="1371600"/>
            <a:ext cx="2359152" cy="14447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Drug Benefits Management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743200" y="4727448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Similar</a:t>
            </a:r>
            <a:r>
              <a:rPr kumimoji="0" lang="en-US" sz="14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to HMOs and PPOs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562600" y="11430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Alternative Health Benefits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rot="10800000">
            <a:off x="533400" y="29718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ight Arrow Callout 24"/>
          <p:cNvSpPr/>
          <p:nvPr/>
        </p:nvSpPr>
        <p:spPr bwMode="auto">
          <a:xfrm>
            <a:off x="914400" y="3352800"/>
            <a:ext cx="1524000" cy="2667000"/>
          </a:xfrm>
          <a:prstGeom prst="rightArrowCallout">
            <a:avLst>
              <a:gd name="adj1" fmla="val 15000"/>
              <a:gd name="adj2" fmla="val 15625"/>
              <a:gd name="adj3" fmla="val 25000"/>
              <a:gd name="adj4" fmla="val 64977"/>
            </a:avLst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/>
              </a:rPr>
              <a:t>Some side Pointers..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Flowchart: Card 6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all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The</a:t>
              </a:r>
              <a:r>
                <a:rPr kumimoji="0" lang="en-US" sz="1800" b="1" i="0" u="none" strike="noStrike" cap="all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 topics we’ll be covering</a:t>
              </a:r>
              <a:endPara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819400" y="1866900"/>
            <a:ext cx="3962400" cy="533400"/>
            <a:chOff x="647700" y="1676400"/>
            <a:chExt cx="3962400" cy="533400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Rectangle 23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What Benefits do</a:t>
              </a:r>
              <a:r>
                <a:rPr kumimoji="0" lang="en-US" sz="1600" b="1" i="0" u="none" strike="noStrike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 Businesses offer?</a:t>
              </a:r>
              <a:endPara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19400" y="2730500"/>
            <a:ext cx="3962400" cy="533400"/>
            <a:chOff x="647700" y="1676400"/>
            <a:chExt cx="3962400" cy="533400"/>
          </a:xfrm>
        </p:grpSpPr>
        <p:cxnSp>
          <p:nvCxnSpPr>
            <p:cNvPr id="58" name="Straight Connector 57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  <a:endPara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819400" y="4457700"/>
            <a:ext cx="3962400" cy="533400"/>
            <a:chOff x="647700" y="1676400"/>
            <a:chExt cx="3962400" cy="533400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Developing a Health Benefits Package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819400" y="3594100"/>
            <a:ext cx="3962400" cy="533400"/>
            <a:chOff x="647700" y="1676400"/>
            <a:chExt cx="3962400" cy="533400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Why are Benefits Offered?</a:t>
              </a:r>
              <a:endPara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  <p:sp>
        <p:nvSpPr>
          <p:cNvPr id="14" name="Oval 13"/>
          <p:cNvSpPr/>
          <p:nvPr/>
        </p:nvSpPr>
        <p:spPr bwMode="auto">
          <a:xfrm>
            <a:off x="228600" y="1371600"/>
            <a:ext cx="2359152" cy="14447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Wellness Programs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562600" y="11430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Alternative Health Benefits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743200" y="4041648"/>
            <a:ext cx="5330952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Employees join</a:t>
            </a:r>
            <a:r>
              <a:rPr kumimoji="0" lang="en-US" sz="14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program to strengthen their health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43200" y="4727448"/>
            <a:ext cx="5330952" cy="533400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0"/>
                </a:schemeClr>
              </a:gs>
              <a:gs pos="53000">
                <a:schemeClr val="tx1">
                  <a:alpha val="9000"/>
                </a:schemeClr>
              </a:gs>
              <a:gs pos="0">
                <a:schemeClr val="bg1">
                  <a:lumMod val="75000"/>
                  <a:alpha val="91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Wellness</a:t>
            </a:r>
            <a:r>
              <a:rPr kumimoji="0" lang="en-US" sz="14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Programs can be developed to address a wide range of health issues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rot="10800000">
            <a:off x="533400" y="29718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ight Arrow Callout 31"/>
          <p:cNvSpPr/>
          <p:nvPr/>
        </p:nvSpPr>
        <p:spPr bwMode="auto">
          <a:xfrm>
            <a:off x="914400" y="3352800"/>
            <a:ext cx="1524000" cy="2667000"/>
          </a:xfrm>
          <a:prstGeom prst="rightArrowCallout">
            <a:avLst>
              <a:gd name="adj1" fmla="val 15000"/>
              <a:gd name="adj2" fmla="val 15625"/>
              <a:gd name="adj3" fmla="val 25000"/>
              <a:gd name="adj4" fmla="val 64977"/>
            </a:avLst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/>
              </a:rPr>
              <a:t>What is it?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30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2743200" y="4041648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Lowers health risk among participants – reduces premium</a:t>
            </a:r>
            <a:endParaRPr kumimoji="0" lang="en-US" sz="14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" y="1371600"/>
            <a:ext cx="2359152" cy="14447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Wellness Programs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743200" y="4727448"/>
            <a:ext cx="5330952" cy="5334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Reduces health related operational losses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562600" y="11430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Alternative Health Benefits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10800000">
            <a:off x="533400" y="29718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ight Arrow Callout 25"/>
          <p:cNvSpPr/>
          <p:nvPr/>
        </p:nvSpPr>
        <p:spPr bwMode="auto">
          <a:xfrm>
            <a:off x="914400" y="3352800"/>
            <a:ext cx="1524000" cy="2667000"/>
          </a:xfrm>
          <a:prstGeom prst="rightArrowCallout">
            <a:avLst>
              <a:gd name="adj1" fmla="val 15000"/>
              <a:gd name="adj2" fmla="val 15625"/>
              <a:gd name="adj3" fmla="val 25000"/>
              <a:gd name="adj4" fmla="val 64977"/>
            </a:avLst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/>
              </a:rPr>
              <a:t>Some side Pointers..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v health types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1371600"/>
            <a:ext cx="2205257" cy="18773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 bwMode="auto">
          <a:xfrm>
            <a:off x="3048000" y="2057400"/>
            <a:ext cx="4191000" cy="5334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What It All Boils Down Too…</a:t>
            </a:r>
          </a:p>
        </p:txBody>
      </p:sp>
      <p:grpSp>
        <p:nvGrpSpPr>
          <p:cNvPr id="9" name="Group 19"/>
          <p:cNvGrpSpPr/>
          <p:nvPr/>
        </p:nvGrpSpPr>
        <p:grpSpPr>
          <a:xfrm>
            <a:off x="1143000" y="3429000"/>
            <a:ext cx="7200900" cy="533400"/>
            <a:chOff x="647700" y="1676400"/>
            <a:chExt cx="3962400" cy="53340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12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Understanding the Costs</a:t>
              </a:r>
              <a:endPara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3000" y="4165600"/>
            <a:ext cx="7200900" cy="533400"/>
            <a:chOff x="647700" y="1676400"/>
            <a:chExt cx="3962400" cy="533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Lowering the costs to insurers</a:t>
              </a:r>
              <a:endPara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4" name="Group 19"/>
          <p:cNvGrpSpPr/>
          <p:nvPr/>
        </p:nvGrpSpPr>
        <p:grpSpPr>
          <a:xfrm>
            <a:off x="1143000" y="4902200"/>
            <a:ext cx="7200900" cy="533400"/>
            <a:chOff x="647700" y="1676400"/>
            <a:chExt cx="3962400" cy="533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Developing creative cost Containment strategies</a:t>
              </a:r>
              <a:endPara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8" name="Group 19"/>
          <p:cNvGrpSpPr/>
          <p:nvPr/>
        </p:nvGrpSpPr>
        <p:grpSpPr>
          <a:xfrm>
            <a:off x="1143000" y="5638800"/>
            <a:ext cx="7200900" cy="533400"/>
            <a:chOff x="647700" y="1676400"/>
            <a:chExt cx="3962400" cy="533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Taking advantage of Cashless compensation and associated tax benefits</a:t>
              </a:r>
              <a:endPara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 bwMode="auto">
          <a:xfrm rot="10800000">
            <a:off x="914400" y="29718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Flowchart: Card 36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elogram 20"/>
          <p:cNvSpPr/>
          <p:nvPr/>
        </p:nvSpPr>
        <p:spPr bwMode="auto">
          <a:xfrm>
            <a:off x="2819400" y="4419600"/>
            <a:ext cx="5070176" cy="2057400"/>
          </a:xfrm>
          <a:prstGeom prst="parallelogram">
            <a:avLst>
              <a:gd name="adj" fmla="val 14815"/>
            </a:avLst>
          </a:prstGeom>
          <a:solidFill>
            <a:schemeClr val="tx1">
              <a:alpha val="27000"/>
            </a:schemeClr>
          </a:solidFill>
          <a:ln w="9525" cap="flat" cmpd="sng" algn="ctr">
            <a:solidFill>
              <a:schemeClr val="accent6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 descr="dollar bill.jpg"/>
          <p:cNvPicPr/>
          <p:nvPr/>
        </p:nvPicPr>
        <p:blipFill>
          <a:blip r:embed="rId2" cstate="print"/>
          <a:srcRect r="87560"/>
          <a:stretch>
            <a:fillRect/>
          </a:stretch>
        </p:blipFill>
        <p:spPr>
          <a:xfrm>
            <a:off x="2209800" y="2133600"/>
            <a:ext cx="546504" cy="18288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13" name="Picture 12" descr="dollar bill.jpg"/>
          <p:cNvPicPr/>
          <p:nvPr/>
        </p:nvPicPr>
        <p:blipFill>
          <a:blip r:embed="rId2" cstate="print"/>
          <a:srcRect l="12453" r="75030"/>
          <a:stretch>
            <a:fillRect/>
          </a:stretch>
        </p:blipFill>
        <p:spPr>
          <a:xfrm>
            <a:off x="2797119" y="2133600"/>
            <a:ext cx="546504" cy="18288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14" name="Picture 13" descr="dollar bill.jpg"/>
          <p:cNvPicPr/>
          <p:nvPr/>
        </p:nvPicPr>
        <p:blipFill>
          <a:blip r:embed="rId2" cstate="print"/>
          <a:srcRect l="25470" r="62154"/>
          <a:stretch>
            <a:fillRect/>
          </a:stretch>
        </p:blipFill>
        <p:spPr>
          <a:xfrm>
            <a:off x="3384438" y="2133600"/>
            <a:ext cx="551789" cy="18288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15" name="Picture 14" descr="dollar bill.jpg"/>
          <p:cNvPicPr/>
          <p:nvPr/>
        </p:nvPicPr>
        <p:blipFill>
          <a:blip r:embed="rId2" cstate="print"/>
          <a:srcRect l="38604" r="48936"/>
          <a:stretch>
            <a:fillRect/>
          </a:stretch>
        </p:blipFill>
        <p:spPr>
          <a:xfrm>
            <a:off x="3977042" y="2133600"/>
            <a:ext cx="546074" cy="18288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16" name="Picture 15" descr="dollar bill.jpg"/>
          <p:cNvPicPr/>
          <p:nvPr/>
        </p:nvPicPr>
        <p:blipFill>
          <a:blip r:embed="rId2" cstate="print"/>
          <a:srcRect l="51491" r="36051"/>
          <a:stretch>
            <a:fillRect/>
          </a:stretch>
        </p:blipFill>
        <p:spPr>
          <a:xfrm>
            <a:off x="4563931" y="2133600"/>
            <a:ext cx="546074" cy="18288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17" name="Picture 16" descr="dollar bill.jpg"/>
          <p:cNvPicPr/>
          <p:nvPr/>
        </p:nvPicPr>
        <p:blipFill>
          <a:blip r:embed="rId2" cstate="print"/>
          <a:srcRect l="64629" r="22913"/>
          <a:stretch>
            <a:fillRect/>
          </a:stretch>
        </p:blipFill>
        <p:spPr>
          <a:xfrm>
            <a:off x="5150820" y="2133600"/>
            <a:ext cx="546074" cy="18288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18" name="Picture 17" descr="dollar bill.jpg"/>
          <p:cNvPicPr/>
          <p:nvPr/>
        </p:nvPicPr>
        <p:blipFill>
          <a:blip r:embed="rId2" cstate="print"/>
          <a:srcRect l="77647" r="9900"/>
          <a:stretch>
            <a:fillRect/>
          </a:stretch>
        </p:blipFill>
        <p:spPr>
          <a:xfrm>
            <a:off x="5737709" y="2133600"/>
            <a:ext cx="546074" cy="18288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19" name="Picture 18" descr="dollar bill.jpg"/>
          <p:cNvPicPr/>
          <p:nvPr/>
        </p:nvPicPr>
        <p:blipFill>
          <a:blip r:embed="rId2" cstate="print"/>
          <a:srcRect l="90376" r="-2871"/>
          <a:stretch>
            <a:fillRect/>
          </a:stretch>
        </p:blipFill>
        <p:spPr>
          <a:xfrm>
            <a:off x="6324600" y="2133600"/>
            <a:ext cx="548508" cy="18288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22" name="Rectangular Callout 21"/>
          <p:cNvSpPr/>
          <p:nvPr/>
        </p:nvSpPr>
        <p:spPr bwMode="auto">
          <a:xfrm>
            <a:off x="1447800" y="4305300"/>
            <a:ext cx="609600" cy="381000"/>
          </a:xfrm>
          <a:prstGeom prst="wedgeRectCallout">
            <a:avLst>
              <a:gd name="adj1" fmla="val 93230"/>
              <a:gd name="adj2" fmla="val -250000"/>
            </a:avLst>
          </a:prstGeom>
          <a:solidFill>
            <a:schemeClr val="bg1">
              <a:lumMod val="60000"/>
              <a:lumOff val="40000"/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$.03</a:t>
            </a: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2231571" y="4305300"/>
            <a:ext cx="609600" cy="381000"/>
          </a:xfrm>
          <a:prstGeom prst="wedgeRectCallout">
            <a:avLst>
              <a:gd name="adj1" fmla="val 88542"/>
              <a:gd name="adj2" fmla="val -227500"/>
            </a:avLst>
          </a:prstGeom>
          <a:solidFill>
            <a:schemeClr val="bg1">
              <a:lumMod val="60000"/>
              <a:lumOff val="40000"/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n w="50800"/>
                <a:solidFill>
                  <a:srgbClr val="FFFF00"/>
                </a:solidFill>
              </a:rPr>
              <a:t>$.04</a:t>
            </a:r>
            <a:endParaRPr kumimoji="0" lang="en-US" sz="1100" b="1" i="0" u="none" strike="noStrike" normalizeH="0" baseline="0" dirty="0" smtClean="0">
              <a:ln w="50800"/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3015342" y="4305300"/>
            <a:ext cx="609600" cy="381000"/>
          </a:xfrm>
          <a:prstGeom prst="wedgeRectCallout">
            <a:avLst>
              <a:gd name="adj1" fmla="val 38542"/>
              <a:gd name="adj2" fmla="val -262500"/>
            </a:avLst>
          </a:prstGeom>
          <a:solidFill>
            <a:schemeClr val="bg1">
              <a:lumMod val="60000"/>
              <a:lumOff val="40000"/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$.06</a:t>
            </a: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3799113" y="4305300"/>
            <a:ext cx="609600" cy="381000"/>
          </a:xfrm>
          <a:prstGeom prst="wedgeRectCallout">
            <a:avLst>
              <a:gd name="adj1" fmla="val 16667"/>
              <a:gd name="adj2" fmla="val -277500"/>
            </a:avLst>
          </a:prstGeom>
          <a:solidFill>
            <a:schemeClr val="bg1">
              <a:lumMod val="60000"/>
              <a:lumOff val="40000"/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$.05</a:t>
            </a: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4582884" y="4343400"/>
            <a:ext cx="609600" cy="381000"/>
          </a:xfrm>
          <a:prstGeom prst="wedgeRectCallout">
            <a:avLst>
              <a:gd name="adj1" fmla="val -22396"/>
              <a:gd name="adj2" fmla="val -220000"/>
            </a:avLst>
          </a:prstGeom>
          <a:solidFill>
            <a:schemeClr val="bg1">
              <a:lumMod val="60000"/>
              <a:lumOff val="40000"/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$.14</a:t>
            </a: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5366655" y="4305300"/>
            <a:ext cx="609600" cy="381000"/>
          </a:xfrm>
          <a:prstGeom prst="wedgeRectCallout">
            <a:avLst>
              <a:gd name="adj1" fmla="val -38021"/>
              <a:gd name="adj2" fmla="val -197500"/>
            </a:avLst>
          </a:prstGeom>
          <a:solidFill>
            <a:schemeClr val="bg1">
              <a:lumMod val="60000"/>
              <a:lumOff val="40000"/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$.15</a:t>
            </a: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6150426" y="4305300"/>
            <a:ext cx="609600" cy="381000"/>
          </a:xfrm>
          <a:prstGeom prst="wedgeRectCallout">
            <a:avLst>
              <a:gd name="adj1" fmla="val -61458"/>
              <a:gd name="adj2" fmla="val -185000"/>
            </a:avLst>
          </a:prstGeom>
          <a:solidFill>
            <a:schemeClr val="bg1">
              <a:lumMod val="60000"/>
              <a:lumOff val="40000"/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$.20</a:t>
            </a: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6934200" y="4305300"/>
            <a:ext cx="609600" cy="381000"/>
          </a:xfrm>
          <a:prstGeom prst="wedgeRectCallout">
            <a:avLst>
              <a:gd name="adj1" fmla="val -103646"/>
              <a:gd name="adj2" fmla="val -250000"/>
            </a:avLst>
          </a:prstGeom>
          <a:solidFill>
            <a:schemeClr val="bg1">
              <a:lumMod val="60000"/>
              <a:lumOff val="40000"/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n w="50800"/>
                <a:solidFill>
                  <a:srgbClr val="FFFF00"/>
                </a:solidFill>
              </a:rPr>
              <a:t>$.33</a:t>
            </a:r>
            <a:endParaRPr kumimoji="0" lang="en-US" sz="1100" b="1" i="0" u="none" strike="noStrike" normalizeH="0" baseline="0" dirty="0" smtClean="0">
              <a:ln w="50800"/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524000" y="4762500"/>
            <a:ext cx="457200" cy="1600200"/>
          </a:xfrm>
          <a:prstGeom prst="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Profit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318657" y="4762500"/>
            <a:ext cx="457200" cy="1600200"/>
          </a:xfrm>
          <a:prstGeom prst="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Consumer Services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113314" y="4762500"/>
            <a:ext cx="457200" cy="1600200"/>
          </a:xfrm>
          <a:prstGeom prst="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Claims processing/</a:t>
            </a:r>
            <a:r>
              <a:rPr kumimoji="0" lang="en-US" sz="1100" b="1" i="0" u="none" strike="noStrike" normalizeH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 Other administrative</a:t>
            </a:r>
            <a:endParaRPr kumimoji="0" lang="en-US" sz="1100" b="1" i="0" u="none" strike="noStrike" normalizeH="0" baseline="0" dirty="0" smtClean="0">
              <a:ln w="50800"/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907971" y="4762500"/>
            <a:ext cx="457200" cy="1600200"/>
          </a:xfrm>
          <a:prstGeom prst="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Other Medical Services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702628" y="4762500"/>
            <a:ext cx="457200" cy="1600200"/>
          </a:xfrm>
          <a:prstGeom prst="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Drugs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497285" y="4762500"/>
            <a:ext cx="457200" cy="1600200"/>
          </a:xfrm>
          <a:prstGeom prst="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Outpatient costs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291942" y="4762500"/>
            <a:ext cx="457200" cy="1600200"/>
          </a:xfrm>
          <a:prstGeom prst="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Inpatient costs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086600" y="4762500"/>
            <a:ext cx="457200" cy="1600200"/>
          </a:xfrm>
          <a:prstGeom prst="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50800"/>
                <a:solidFill>
                  <a:srgbClr val="FFFF00"/>
                </a:solidFill>
                <a:latin typeface="Times New Roman" pitchFamily="18" charset="0"/>
              </a:rPr>
              <a:t>Physician Services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0" y="0"/>
            <a:ext cx="9144000" cy="990600"/>
            <a:chOff x="0" y="152400"/>
            <a:chExt cx="9144000" cy="990600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Flowchart: Card 41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Focus on Health Benefits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 bwMode="auto">
          <a:xfrm>
            <a:off x="723900" y="19050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ounded Rectangle 43"/>
          <p:cNvSpPr/>
          <p:nvPr/>
        </p:nvSpPr>
        <p:spPr bwMode="auto">
          <a:xfrm>
            <a:off x="457200" y="1219200"/>
            <a:ext cx="4191000" cy="5334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Breaking</a:t>
            </a:r>
            <a:r>
              <a:rPr kumimoji="0" lang="en-US" sz="16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Down the Insurance costs…</a:t>
            </a:r>
            <a:endParaRPr kumimoji="0" lang="en-US" sz="16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3145510"/>
            <a:ext cx="8189843" cy="1219200"/>
            <a:chOff x="0" y="3145510"/>
            <a:chExt cx="8189843" cy="12192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3145510"/>
              <a:ext cx="8189843" cy="1219200"/>
              <a:chOff x="647700" y="1676400"/>
              <a:chExt cx="3962400" cy="533400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647700" y="1676400"/>
                <a:ext cx="396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>
                <a:off x="649224" y="2209800"/>
                <a:ext cx="395935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Rectangle 8"/>
              <p:cNvSpPr/>
              <p:nvPr/>
            </p:nvSpPr>
            <p:spPr bwMode="auto">
              <a:xfrm>
                <a:off x="649224" y="1676400"/>
                <a:ext cx="3959352" cy="533400"/>
              </a:xfrm>
              <a:prstGeom prst="rect">
                <a:avLst/>
              </a:prstGeom>
              <a:gradFill flip="none" rotWithShape="1">
                <a:gsLst>
                  <a:gs pos="3000">
                    <a:schemeClr val="accent2">
                      <a:alpha val="0"/>
                    </a:schemeClr>
                  </a:gs>
                  <a:gs pos="53000">
                    <a:schemeClr val="tx1">
                      <a:alpha val="9000"/>
                    </a:schemeClr>
                  </a:gs>
                  <a:gs pos="0">
                    <a:schemeClr val="bg1">
                      <a:lumMod val="75000"/>
                      <a:alpha val="91000"/>
                    </a:schemeClr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r>
                  <a:rPr lang="en-US" sz="2800" b="1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Why are benefits offered?</a:t>
                </a:r>
                <a:endParaRPr lang="en-US" sz="2800" b="1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p:grpSp>
        <p:sp>
          <p:nvSpPr>
            <p:cNvPr id="10" name="Parallelogram 9"/>
            <p:cNvSpPr/>
            <p:nvPr/>
          </p:nvSpPr>
          <p:spPr bwMode="auto">
            <a:xfrm>
              <a:off x="533400" y="3429000"/>
              <a:ext cx="7235687" cy="838200"/>
            </a:xfrm>
            <a:prstGeom prst="parallelogram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pic>
        <p:nvPicPr>
          <p:cNvPr id="62476" name="Picture 12" descr="http://rjosephhoffmann.files.wordpress.com/2010/09/confused-m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08"/>
          <a:stretch>
            <a:fillRect/>
          </a:stretch>
        </p:blipFill>
        <p:spPr bwMode="auto">
          <a:xfrm>
            <a:off x="7052111" y="2383510"/>
            <a:ext cx="2091889" cy="2090980"/>
          </a:xfrm>
          <a:prstGeom prst="rect">
            <a:avLst/>
          </a:prstGeom>
          <a:noFill/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Why Are Benefits Offered?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1000" y="2057400"/>
            <a:ext cx="5715000" cy="1143000"/>
            <a:chOff x="381000" y="2057400"/>
            <a:chExt cx="5715000" cy="1143000"/>
          </a:xfrm>
        </p:grpSpPr>
        <p:sp>
          <p:nvSpPr>
            <p:cNvPr id="30" name="Pentagon 29"/>
            <p:cNvSpPr/>
            <p:nvPr/>
          </p:nvSpPr>
          <p:spPr bwMode="auto">
            <a:xfrm>
              <a:off x="381000" y="2057400"/>
              <a:ext cx="5715000" cy="114300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lumMod val="40000"/>
                    <a:lumOff val="60000"/>
                    <a:alpha val="74000"/>
                  </a:schemeClr>
                </a:gs>
                <a:gs pos="54000">
                  <a:schemeClr val="accent6">
                    <a:lumMod val="50000"/>
                    <a:lumOff val="50000"/>
                    <a:alpha val="29000"/>
                  </a:schemeClr>
                </a:gs>
                <a:gs pos="54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6380" y="2220686"/>
              <a:ext cx="2770674" cy="967264"/>
            </a:xfrm>
            <a:prstGeom prst="parallelogram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sz="14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To Build Efficient Relationships With Employees</a:t>
              </a:r>
              <a:endParaRPr lang="en-US" sz="14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91598" y="2281184"/>
              <a:ext cx="2236304" cy="695597"/>
            </a:xfrm>
            <a:prstGeom prst="parallelogram">
              <a:avLst/>
            </a:prstGeom>
            <a:solidFill>
              <a:schemeClr val="bg1">
                <a:lumMod val="60000"/>
                <a:lumOff val="40000"/>
                <a:alpha val="1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all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Leaders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1000" y="3505200"/>
            <a:ext cx="5715001" cy="1143000"/>
            <a:chOff x="0" y="3200399"/>
            <a:chExt cx="7010399" cy="1066800"/>
          </a:xfrm>
        </p:grpSpPr>
        <p:sp>
          <p:nvSpPr>
            <p:cNvPr id="31" name="Pentagon 30"/>
            <p:cNvSpPr/>
            <p:nvPr/>
          </p:nvSpPr>
          <p:spPr bwMode="auto">
            <a:xfrm>
              <a:off x="0" y="3200399"/>
              <a:ext cx="7010399" cy="106680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lumMod val="40000"/>
                    <a:lumOff val="60000"/>
                    <a:alpha val="74000"/>
                  </a:schemeClr>
                </a:gs>
                <a:gs pos="54000">
                  <a:schemeClr val="accent6">
                    <a:lumMod val="50000"/>
                    <a:lumOff val="50000"/>
                    <a:alpha val="29000"/>
                  </a:schemeClr>
                </a:gs>
                <a:gs pos="54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58463" y="3200401"/>
              <a:ext cx="2991103" cy="916114"/>
            </a:xfrm>
            <a:prstGeom prst="parallelogram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sz="14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To Stay Competitive In Talent Recruitment</a:t>
              </a:r>
              <a:endParaRPr lang="en-US" sz="14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04800" y="3409265"/>
              <a:ext cx="2743200" cy="649224"/>
            </a:xfrm>
            <a:prstGeom prst="parallelogram">
              <a:avLst/>
            </a:prstGeom>
            <a:solidFill>
              <a:schemeClr val="bg1">
                <a:lumMod val="60000"/>
                <a:lumOff val="40000"/>
                <a:alpha val="1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all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Laggards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6477000" y="2057400"/>
            <a:ext cx="2438400" cy="2590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2400000"/>
            </a:lightRig>
          </a:scene3d>
          <a:sp3d prstMaterial="metal">
            <a:bevelT w="1270000" h="1270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Maximize Productivity</a:t>
            </a:r>
            <a:endParaRPr kumimoji="0" lang="en-US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Why Are Benefits Offered?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304800" y="2514600"/>
            <a:ext cx="2438400" cy="2590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200000"/>
            </a:lightRig>
          </a:scene3d>
          <a:sp3d prstMaterial="metal">
            <a:bevelT w="1270000" h="1270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Maximize</a:t>
            </a:r>
          </a:p>
          <a:p>
            <a:pPr algn="ctr"/>
            <a:r>
              <a:rPr lang="en-US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Return on Investment</a:t>
            </a:r>
            <a:endParaRPr kumimoji="0" lang="en-US" sz="16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1" name="Pentagon 29"/>
          <p:cNvSpPr/>
          <p:nvPr/>
        </p:nvSpPr>
        <p:spPr bwMode="auto">
          <a:xfrm>
            <a:off x="3276600" y="2743200"/>
            <a:ext cx="5486400" cy="60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40000"/>
                  <a:lumOff val="60000"/>
                  <a:alpha val="74000"/>
                </a:schemeClr>
              </a:gs>
              <a:gs pos="54000">
                <a:schemeClr val="accent6">
                  <a:lumMod val="50000"/>
                  <a:lumOff val="50000"/>
                  <a:alpha val="29000"/>
                </a:schemeClr>
              </a:gs>
              <a:gs pos="54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Businesses Invest In People</a:t>
            </a:r>
          </a:p>
        </p:txBody>
      </p:sp>
      <p:sp>
        <p:nvSpPr>
          <p:cNvPr id="25" name="Pentagon 29"/>
          <p:cNvSpPr/>
          <p:nvPr/>
        </p:nvSpPr>
        <p:spPr bwMode="auto">
          <a:xfrm>
            <a:off x="3276600" y="3619500"/>
            <a:ext cx="5486400" cy="60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40000"/>
                  <a:lumOff val="60000"/>
                  <a:alpha val="74000"/>
                </a:schemeClr>
              </a:gs>
              <a:gs pos="54000">
                <a:schemeClr val="accent6">
                  <a:lumMod val="50000"/>
                  <a:lumOff val="50000"/>
                  <a:alpha val="29000"/>
                </a:schemeClr>
              </a:gs>
              <a:gs pos="54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People Provide Productivity</a:t>
            </a:r>
          </a:p>
        </p:txBody>
      </p:sp>
      <p:sp>
        <p:nvSpPr>
          <p:cNvPr id="26" name="Pentagon 29"/>
          <p:cNvSpPr/>
          <p:nvPr/>
        </p:nvSpPr>
        <p:spPr bwMode="auto">
          <a:xfrm>
            <a:off x="3276600" y="4495800"/>
            <a:ext cx="5486400" cy="60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40000"/>
                  <a:lumOff val="60000"/>
                  <a:alpha val="74000"/>
                </a:schemeClr>
              </a:gs>
              <a:gs pos="54000">
                <a:schemeClr val="accent6">
                  <a:lumMod val="50000"/>
                  <a:lumOff val="50000"/>
                  <a:alpha val="29000"/>
                </a:schemeClr>
              </a:gs>
              <a:gs pos="54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Maximized Productivity = Maximized ROI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1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2947985"/>
            <a:ext cx="8189843" cy="1219201"/>
            <a:chOff x="0" y="2947985"/>
            <a:chExt cx="8189843" cy="1219201"/>
          </a:xfrm>
        </p:grpSpPr>
        <p:sp>
          <p:nvSpPr>
            <p:cNvPr id="8" name="Parallelogram 7"/>
            <p:cNvSpPr/>
            <p:nvPr/>
          </p:nvSpPr>
          <p:spPr bwMode="auto">
            <a:xfrm>
              <a:off x="159026" y="3100388"/>
              <a:ext cx="7235687" cy="838200"/>
            </a:xfrm>
            <a:prstGeom prst="parallelogram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2947985"/>
              <a:ext cx="8189843" cy="1219201"/>
              <a:chOff x="647700" y="1676400"/>
              <a:chExt cx="3962400" cy="533401"/>
            </a:xfrm>
          </p:grpSpPr>
          <p:cxnSp>
            <p:nvCxnSpPr>
              <p:cNvPr id="5" name="Straight Connector 4"/>
              <p:cNvCxnSpPr/>
              <p:nvPr/>
            </p:nvCxnSpPr>
            <p:spPr bwMode="auto">
              <a:xfrm>
                <a:off x="647700" y="1676400"/>
                <a:ext cx="396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" name="Straight Connector 5"/>
              <p:cNvCxnSpPr/>
              <p:nvPr/>
            </p:nvCxnSpPr>
            <p:spPr bwMode="auto">
              <a:xfrm>
                <a:off x="649224" y="2209800"/>
                <a:ext cx="395935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" name="Rectangle 6"/>
              <p:cNvSpPr/>
              <p:nvPr/>
            </p:nvSpPr>
            <p:spPr bwMode="auto">
              <a:xfrm>
                <a:off x="649224" y="1676401"/>
                <a:ext cx="3959352" cy="533400"/>
              </a:xfrm>
              <a:prstGeom prst="rect">
                <a:avLst/>
              </a:prstGeom>
              <a:gradFill flip="none" rotWithShape="1">
                <a:gsLst>
                  <a:gs pos="3000">
                    <a:schemeClr val="accent2">
                      <a:alpha val="0"/>
                    </a:schemeClr>
                  </a:gs>
                  <a:gs pos="53000">
                    <a:schemeClr val="tx1">
                      <a:alpha val="9000"/>
                    </a:schemeClr>
                  </a:gs>
                  <a:gs pos="0">
                    <a:schemeClr val="bg1">
                      <a:lumMod val="75000"/>
                      <a:alpha val="91000"/>
                    </a:schemeClr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r>
                  <a:rPr lang="en-US" sz="2800" b="1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Developing Health Benefits Packages</a:t>
                </a:r>
                <a:endParaRPr lang="en-US" sz="2800" b="1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p:grpSp>
      </p:grpSp>
      <p:pic>
        <p:nvPicPr>
          <p:cNvPr id="3" name="Picture 2" descr="protracrt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3325" y="2490788"/>
            <a:ext cx="1850675" cy="1876425"/>
          </a:xfrm>
          <a:prstGeom prst="rect">
            <a:avLst/>
          </a:prstGeom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81000" y="4114800"/>
            <a:ext cx="8382000" cy="1981200"/>
            <a:chOff x="381000" y="4114800"/>
            <a:chExt cx="8382000" cy="1981200"/>
          </a:xfrm>
        </p:grpSpPr>
        <p:sp>
          <p:nvSpPr>
            <p:cNvPr id="30" name="Parallelogram 29"/>
            <p:cNvSpPr/>
            <p:nvPr/>
          </p:nvSpPr>
          <p:spPr bwMode="auto">
            <a:xfrm>
              <a:off x="381000" y="4419600"/>
              <a:ext cx="8382000" cy="1676400"/>
            </a:xfrm>
            <a:prstGeom prst="parallelogram">
              <a:avLst/>
            </a:prstGeom>
            <a:solidFill>
              <a:schemeClr val="bg1">
                <a:lumMod val="60000"/>
                <a:lumOff val="4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838200" y="4419600"/>
              <a:ext cx="784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85800" y="5029200"/>
              <a:ext cx="2286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4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McKinsey &amp; Co   </a:t>
              </a:r>
            </a:p>
            <a:p>
              <a:pPr algn="ctr"/>
              <a:r>
                <a:rPr lang="en-US" sz="14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Designing Better Employee Benefits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914400" y="4114800"/>
              <a:ext cx="1905000" cy="1295636"/>
              <a:chOff x="228600" y="4114800"/>
              <a:chExt cx="1905000" cy="1295636"/>
            </a:xfrm>
          </p:grpSpPr>
          <p:pic>
            <p:nvPicPr>
              <p:cNvPr id="39940" name="Picture 4" descr="http://blog.zooppa.com/wp-content/uploads/mckinsey-logo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66"/>
                  </a:clrFrom>
                  <a:clrTo>
                    <a:srgbClr val="00006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8600" y="4419600"/>
                <a:ext cx="1905000" cy="990836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mr mack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3320" r="3734" b="2104"/>
              <a:stretch>
                <a:fillRect/>
              </a:stretch>
            </p:blipFill>
            <p:spPr>
              <a:xfrm>
                <a:off x="914400" y="4114800"/>
                <a:ext cx="468351" cy="685800"/>
              </a:xfrm>
              <a:prstGeom prst="rect">
                <a:avLst/>
              </a:prstGeom>
            </p:spPr>
          </p:pic>
        </p:grpSp>
        <p:cxnSp>
          <p:nvCxnSpPr>
            <p:cNvPr id="39" name="Straight Connector 38"/>
            <p:cNvCxnSpPr/>
            <p:nvPr/>
          </p:nvCxnSpPr>
          <p:spPr bwMode="auto">
            <a:xfrm>
              <a:off x="381000" y="6096000"/>
              <a:ext cx="792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381000" y="1524000"/>
            <a:ext cx="8382000" cy="1981200"/>
            <a:chOff x="381000" y="1524000"/>
            <a:chExt cx="8382000" cy="1981200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838200" y="1828800"/>
              <a:ext cx="792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Parallelogram 28"/>
            <p:cNvSpPr/>
            <p:nvPr/>
          </p:nvSpPr>
          <p:spPr bwMode="auto">
            <a:xfrm>
              <a:off x="381000" y="1828800"/>
              <a:ext cx="8382000" cy="1676400"/>
            </a:xfrm>
            <a:prstGeom prst="parallelogram">
              <a:avLst/>
            </a:prstGeom>
            <a:solidFill>
              <a:schemeClr val="bg1">
                <a:lumMod val="60000"/>
                <a:lumOff val="4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5800" y="27432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4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Rick Wagoner</a:t>
              </a:r>
            </a:p>
            <a:p>
              <a:pPr algn="ctr"/>
              <a:r>
                <a:rPr lang="en-US" sz="14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Former CEO - GM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381000" y="3505200"/>
              <a:ext cx="792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6" name="Picture 2" descr="http://www.siteselection.com/ssinsider/images/bd080911b-Rick-Wagon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B0C11"/>
                </a:clrFrom>
                <a:clrTo>
                  <a:srgbClr val="0B0C11">
                    <a:alpha val="0"/>
                  </a:srgbClr>
                </a:clrTo>
              </a:clrChange>
              <a:grayscl/>
            </a:blip>
            <a:srcRect l="25600" r="4000" b="37500"/>
            <a:stretch>
              <a:fillRect/>
            </a:stretch>
          </p:blipFill>
          <p:spPr bwMode="auto">
            <a:xfrm>
              <a:off x="1066800" y="1524000"/>
              <a:ext cx="1257300" cy="1143000"/>
            </a:xfrm>
            <a:prstGeom prst="rect">
              <a:avLst/>
            </a:prstGeom>
            <a:noFill/>
            <a:effectLst>
              <a:outerShdw blurRad="50800" dist="1270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Developing Health Benefits Packages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05200" y="2286000"/>
            <a:ext cx="3962400" cy="762000"/>
            <a:chOff x="3048000" y="2514600"/>
            <a:chExt cx="3962400" cy="762000"/>
          </a:xfrm>
        </p:grpSpPr>
        <p:sp>
          <p:nvSpPr>
            <p:cNvPr id="31" name="Parallelogram 30"/>
            <p:cNvSpPr/>
            <p:nvPr/>
          </p:nvSpPr>
          <p:spPr bwMode="auto">
            <a:xfrm>
              <a:off x="3048000" y="2514600"/>
              <a:ext cx="3962400" cy="762000"/>
            </a:xfrm>
            <a:prstGeom prst="parallelogram">
              <a:avLst/>
            </a:prstGeom>
            <a:solidFill>
              <a:schemeClr val="bg1">
                <a:lumMod val="75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6600" y="2514600"/>
              <a:ext cx="3429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4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“The Healthcare System Is A Problem That Threatens Competitiveness  Of US Corporations”</a:t>
              </a:r>
              <a:endParaRPr lang="en-US" sz="14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05200" y="4953000"/>
            <a:ext cx="3962400" cy="762000"/>
            <a:chOff x="3505200" y="4953000"/>
            <a:chExt cx="3962400" cy="762000"/>
          </a:xfrm>
        </p:grpSpPr>
        <p:sp>
          <p:nvSpPr>
            <p:cNvPr id="32" name="Parallelogram 31"/>
            <p:cNvSpPr/>
            <p:nvPr/>
          </p:nvSpPr>
          <p:spPr bwMode="auto">
            <a:xfrm>
              <a:off x="3505200" y="4953000"/>
              <a:ext cx="3962400" cy="762000"/>
            </a:xfrm>
            <a:prstGeom prst="parallelogram">
              <a:avLst/>
            </a:prstGeom>
            <a:solidFill>
              <a:schemeClr val="bg1">
                <a:lumMod val="75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1400" y="4953000"/>
              <a:ext cx="3886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4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“A Company Should Take A Product Development Approach To Designing Benefits Packages”</a:t>
              </a:r>
              <a:endParaRPr lang="en-US" sz="14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Developing Health Benefits Packages</a:t>
              </a: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152400" y="2667000"/>
            <a:ext cx="2359152" cy="23591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Product</a:t>
            </a:r>
            <a:r>
              <a:rPr kumimoji="0" lang="en-US" sz="1600" b="1" i="0" u="none" strike="noStrike" normalizeH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Development</a:t>
            </a:r>
            <a:endParaRPr kumimoji="0" lang="en-US" sz="1600" b="1" i="0" u="none" strike="noStrike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480747" y="2057400"/>
            <a:ext cx="3200400" cy="457200"/>
            <a:chOff x="4480747" y="2057400"/>
            <a:chExt cx="3200400" cy="4572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480747" y="2057400"/>
              <a:ext cx="3200400" cy="457200"/>
            </a:xfrm>
            <a:prstGeom prst="rect">
              <a:avLst/>
            </a:prstGeom>
            <a:solidFill>
              <a:schemeClr val="bg1">
                <a:lumMod val="75000"/>
                <a:alpha val="8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Idea Generation </a:t>
              </a:r>
              <a:endPara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572000" y="2133600"/>
              <a:ext cx="365760" cy="289560"/>
            </a:xfrm>
            <a:prstGeom prst="ellipse">
              <a:avLst/>
            </a:prstGeom>
            <a:solidFill>
              <a:schemeClr val="bg1">
                <a:lumMod val="60000"/>
                <a:lumOff val="40000"/>
                <a:alpha val="93000"/>
              </a:schemeClr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80747" y="2788920"/>
            <a:ext cx="3200400" cy="457200"/>
            <a:chOff x="4480747" y="2788920"/>
            <a:chExt cx="3200400" cy="4572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480747" y="2788920"/>
              <a:ext cx="3200400" cy="457200"/>
            </a:xfrm>
            <a:prstGeom prst="rect">
              <a:avLst/>
            </a:prstGeom>
            <a:solidFill>
              <a:schemeClr val="bg1">
                <a:lumMod val="75000"/>
                <a:alpha val="8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Idea Screening </a:t>
              </a:r>
              <a:endPara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572000" y="2865120"/>
              <a:ext cx="365760" cy="289560"/>
            </a:xfrm>
            <a:prstGeom prst="ellipse">
              <a:avLst/>
            </a:prstGeom>
            <a:solidFill>
              <a:schemeClr val="bg1">
                <a:lumMod val="60000"/>
                <a:lumOff val="40000"/>
                <a:alpha val="93000"/>
              </a:schemeClr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80747" y="3520440"/>
            <a:ext cx="3200400" cy="457200"/>
            <a:chOff x="4480747" y="3520440"/>
            <a:chExt cx="3200400" cy="4572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80747" y="3520440"/>
              <a:ext cx="3200400" cy="457200"/>
            </a:xfrm>
            <a:prstGeom prst="rect">
              <a:avLst/>
            </a:prstGeom>
            <a:solidFill>
              <a:schemeClr val="bg1">
                <a:lumMod val="75000"/>
                <a:alpha val="8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Concept Development</a:t>
              </a:r>
              <a:endPara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572000" y="3596640"/>
              <a:ext cx="365760" cy="289560"/>
            </a:xfrm>
            <a:prstGeom prst="ellipse">
              <a:avLst/>
            </a:prstGeom>
            <a:solidFill>
              <a:schemeClr val="bg1">
                <a:lumMod val="60000"/>
                <a:lumOff val="40000"/>
                <a:alpha val="93000"/>
              </a:schemeClr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80747" y="4251960"/>
            <a:ext cx="3200400" cy="457200"/>
            <a:chOff x="4480747" y="4251960"/>
            <a:chExt cx="3200400" cy="457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480747" y="4251960"/>
              <a:ext cx="3200400" cy="457200"/>
            </a:xfrm>
            <a:prstGeom prst="rect">
              <a:avLst/>
            </a:prstGeom>
            <a:solidFill>
              <a:schemeClr val="bg1">
                <a:lumMod val="75000"/>
                <a:alpha val="8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Business Analysis</a:t>
              </a:r>
              <a:endPara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572000" y="4328160"/>
              <a:ext cx="365760" cy="289560"/>
            </a:xfrm>
            <a:prstGeom prst="ellipse">
              <a:avLst/>
            </a:prstGeom>
            <a:solidFill>
              <a:schemeClr val="bg1">
                <a:lumMod val="60000"/>
                <a:lumOff val="40000"/>
                <a:alpha val="93000"/>
              </a:schemeClr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80747" y="4983480"/>
            <a:ext cx="3200400" cy="457200"/>
            <a:chOff x="4480747" y="4983480"/>
            <a:chExt cx="3200400" cy="4572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480747" y="4983480"/>
              <a:ext cx="3200400" cy="457200"/>
            </a:xfrm>
            <a:prstGeom prst="rect">
              <a:avLst/>
            </a:prstGeom>
            <a:solidFill>
              <a:schemeClr val="bg1">
                <a:lumMod val="75000"/>
                <a:alpha val="8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Beta</a:t>
              </a:r>
              <a:endPara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572000" y="5059680"/>
              <a:ext cx="365760" cy="289560"/>
            </a:xfrm>
            <a:prstGeom prst="ellipse">
              <a:avLst/>
            </a:prstGeom>
            <a:solidFill>
              <a:schemeClr val="bg1">
                <a:lumMod val="60000"/>
                <a:lumOff val="40000"/>
                <a:alpha val="93000"/>
              </a:schemeClr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80747" y="5715000"/>
            <a:ext cx="3200400" cy="457200"/>
            <a:chOff x="4480747" y="5715000"/>
            <a:chExt cx="3200400" cy="457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480747" y="5715000"/>
              <a:ext cx="3200400" cy="457200"/>
            </a:xfrm>
            <a:prstGeom prst="rect">
              <a:avLst/>
            </a:prstGeom>
            <a:solidFill>
              <a:schemeClr val="bg1">
                <a:lumMod val="75000"/>
                <a:alpha val="8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Implementation</a:t>
              </a:r>
              <a:endParaRPr kumimoji="0" lang="en-US" sz="14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572000" y="5791200"/>
              <a:ext cx="365760" cy="289560"/>
            </a:xfrm>
            <a:prstGeom prst="ellipse">
              <a:avLst/>
            </a:prstGeom>
            <a:solidFill>
              <a:schemeClr val="bg1">
                <a:lumMod val="60000"/>
                <a:lumOff val="40000"/>
                <a:alpha val="93000"/>
              </a:schemeClr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6</a:t>
              </a:r>
            </a:p>
          </p:txBody>
        </p:sp>
      </p:grpSp>
      <p:sp>
        <p:nvSpPr>
          <p:cNvPr id="31" name="Left Brace 30"/>
          <p:cNvSpPr/>
          <p:nvPr/>
        </p:nvSpPr>
        <p:spPr bwMode="auto">
          <a:xfrm>
            <a:off x="2895600" y="2209800"/>
            <a:ext cx="990600" cy="3733800"/>
          </a:xfrm>
          <a:prstGeom prst="leftBrace">
            <a:avLst>
              <a:gd name="adj1" fmla="val 30873"/>
              <a:gd name="adj2" fmla="val 50000"/>
            </a:avLst>
          </a:prstGeom>
          <a:gradFill flip="none" rotWithShape="1">
            <a:gsLst>
              <a:gs pos="22000">
                <a:schemeClr val="bg1">
                  <a:lumMod val="40000"/>
                  <a:lumOff val="60000"/>
                  <a:alpha val="45000"/>
                </a:schemeClr>
              </a:gs>
              <a:gs pos="0">
                <a:schemeClr val="accent6">
                  <a:lumMod val="50000"/>
                  <a:lumOff val="50000"/>
                  <a:alpha val="4700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2590800"/>
            <a:ext cx="7543800" cy="1066800"/>
            <a:chOff x="381000" y="2590800"/>
            <a:chExt cx="6934200" cy="1066800"/>
          </a:xfrm>
        </p:grpSpPr>
        <p:grpSp>
          <p:nvGrpSpPr>
            <p:cNvPr id="13" name="Group 12"/>
            <p:cNvGrpSpPr/>
            <p:nvPr/>
          </p:nvGrpSpPr>
          <p:grpSpPr>
            <a:xfrm>
              <a:off x="381000" y="2590800"/>
              <a:ext cx="6934200" cy="1066800"/>
              <a:chOff x="647700" y="1676400"/>
              <a:chExt cx="3962400" cy="533400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647700" y="1676400"/>
                <a:ext cx="396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649224" y="2209800"/>
                <a:ext cx="395935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Rectangle 18"/>
              <p:cNvSpPr/>
              <p:nvPr/>
            </p:nvSpPr>
            <p:spPr bwMode="auto">
              <a:xfrm>
                <a:off x="649224" y="1676400"/>
                <a:ext cx="3959352" cy="533400"/>
              </a:xfrm>
              <a:prstGeom prst="rect">
                <a:avLst/>
              </a:prstGeom>
              <a:gradFill flip="none" rotWithShape="1">
                <a:gsLst>
                  <a:gs pos="3000">
                    <a:schemeClr val="accent2">
                      <a:alpha val="0"/>
                    </a:schemeClr>
                  </a:gs>
                  <a:gs pos="53000">
                    <a:schemeClr val="tx1">
                      <a:alpha val="9000"/>
                    </a:schemeClr>
                  </a:gs>
                  <a:gs pos="0">
                    <a:schemeClr val="bg1">
                      <a:lumMod val="75000"/>
                      <a:alpha val="91000"/>
                    </a:schemeClr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r>
                  <a:rPr lang="en-US" sz="2200" b="1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What Kind of Benefits are Offered?</a:t>
                </a:r>
                <a:endParaRPr lang="en-US" sz="2200" b="1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p:grpSp>
        <p:sp>
          <p:nvSpPr>
            <p:cNvPr id="26" name="Parallelogram 25"/>
            <p:cNvSpPr/>
            <p:nvPr/>
          </p:nvSpPr>
          <p:spPr bwMode="auto">
            <a:xfrm>
              <a:off x="591127" y="2743200"/>
              <a:ext cx="5943600" cy="838200"/>
            </a:xfrm>
            <a:prstGeom prst="parallelogram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6000" y="2209800"/>
            <a:ext cx="2949728" cy="1615556"/>
            <a:chOff x="5432272" y="2209800"/>
            <a:chExt cx="2949728" cy="1615556"/>
          </a:xfrm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22532" name="Picture 4" descr="http://www.etftrends.com/wp-content/uploads/2009/07/401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3600" y="2209800"/>
              <a:ext cx="1054701" cy="750010"/>
            </a:xfrm>
            <a:prstGeom prst="ellipse">
              <a:avLst/>
            </a:prstGeom>
            <a:noFill/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5" name="Picture 14" descr="resor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2895600"/>
              <a:ext cx="1600200" cy="901446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 w="4445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4" name="Picture 2" descr="http://www.themusicvoid.com/wp-content/uploads/2010/04/golden-parachute-bonu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72530">
              <a:off x="5432272" y="2459314"/>
              <a:ext cx="856457" cy="901504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 w="25400" cap="sq">
              <a:noFill/>
              <a:miter lim="800000"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360000"/>
              </a:camera>
              <a:lightRig rig="flat" dir="t">
                <a:rot lat="0" lon="0" rev="5400000"/>
              </a:lightRig>
            </a:scene3d>
            <a:sp3d extrusionH="1270000" contourW="12700" prstMaterial="softEdge">
              <a:bevelT w="1270000" h="762000"/>
              <a:bevelB w="1270000" h="1270000"/>
              <a:contourClr>
                <a:srgbClr val="969696"/>
              </a:contourClr>
            </a:sp3d>
          </p:spPr>
        </p:pic>
        <p:pic>
          <p:nvPicPr>
            <p:cNvPr id="16" name="Picture 15" descr="falling off a ladder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C"/>
                </a:clrFrom>
                <a:clrTo>
                  <a:srgbClr val="FEFF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3800" y="2362200"/>
              <a:ext cx="838200" cy="1463156"/>
            </a:xfrm>
            <a:prstGeom prst="rect">
              <a:avLst/>
            </a:prstGeom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1" name="Picture 20" descr="retirement colored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b="10000"/>
            <a:stretch>
              <a:fillRect/>
            </a:stretch>
          </p:blipFill>
          <p:spPr>
            <a:xfrm>
              <a:off x="6629400" y="2362200"/>
              <a:ext cx="1143000" cy="848678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6858000" y="2819400"/>
              <a:ext cx="762000" cy="990600"/>
              <a:chOff x="1447800" y="3810000"/>
              <a:chExt cx="1270000" cy="1600200"/>
            </a:xfrm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grpSpPr>
          <p:pic>
            <p:nvPicPr>
              <p:cNvPr id="22530" name="Picture 2" descr="http://www.groupinsurance.net/new/newhouse/3217752_products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47800" y="3810000"/>
                <a:ext cx="1270000" cy="1600200"/>
              </a:xfrm>
              <a:prstGeom prst="rect">
                <a:avLst/>
              </a:prstGeom>
              <a:noFill/>
            </p:spPr>
          </p:pic>
          <p:sp>
            <p:nvSpPr>
              <p:cNvPr id="11" name="Rounded Rectangle 10"/>
              <p:cNvSpPr/>
              <p:nvPr/>
            </p:nvSpPr>
            <p:spPr bwMode="auto">
              <a:xfrm>
                <a:off x="1981200" y="3886200"/>
                <a:ext cx="131064" cy="137160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Developing Health Benefits Packages</a:t>
              </a:r>
            </a:p>
          </p:txBody>
        </p:sp>
      </p:grpSp>
      <p:pic>
        <p:nvPicPr>
          <p:cNvPr id="14" name="Picture 13" descr="product dev pic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60000"/>
                <a:lumOff val="40000"/>
                <a:tint val="45000"/>
                <a:satMod val="400000"/>
              </a:schemeClr>
            </a:duotone>
          </a:blip>
          <a:srcRect b="42308"/>
          <a:stretch>
            <a:fillRect/>
          </a:stretch>
        </p:blipFill>
        <p:spPr>
          <a:xfrm>
            <a:off x="304800" y="1676400"/>
            <a:ext cx="3475748" cy="1143000"/>
          </a:xfrm>
          <a:prstGeom prst="chord">
            <a:avLst>
              <a:gd name="adj1" fmla="val 1308049"/>
              <a:gd name="adj2" fmla="val 14312155"/>
            </a:avLst>
          </a:prstGeom>
        </p:spPr>
      </p:pic>
      <p:sp>
        <p:nvSpPr>
          <p:cNvPr id="20" name="Rounded Rectangle 19"/>
          <p:cNvSpPr/>
          <p:nvPr/>
        </p:nvSpPr>
        <p:spPr bwMode="auto">
          <a:xfrm>
            <a:off x="838200" y="3429000"/>
            <a:ext cx="6705600" cy="914400"/>
          </a:xfrm>
          <a:prstGeom prst="roundRect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Kind Of product are we trying to develop?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914400" y="4800600"/>
            <a:ext cx="6705600" cy="914400"/>
          </a:xfrm>
          <a:prstGeom prst="roundRect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product that will maximize the Return on Investment in Human Capital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181600" y="1828800"/>
            <a:ext cx="3581400" cy="609600"/>
          </a:xfrm>
          <a:prstGeom prst="roundRect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Product Development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28600" y="2971800"/>
            <a:ext cx="838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Developing Health Benefits Packages</a:t>
              </a:r>
            </a:p>
          </p:txBody>
        </p:sp>
      </p:grpSp>
      <p:pic>
        <p:nvPicPr>
          <p:cNvPr id="7" name="Picture 6" descr="computer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917912"/>
            <a:ext cx="1295400" cy="1374601"/>
          </a:xfrm>
          <a:prstGeom prst="rect">
            <a:avLst/>
          </a:prstGeom>
          <a:effectLst>
            <a:outerShdw blurRad="50800" dist="1270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" name="Picture 7" descr="telephone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7982" y="2870156"/>
            <a:ext cx="1670836" cy="1447800"/>
          </a:xfrm>
          <a:prstGeom prst="rect">
            <a:avLst/>
          </a:prstGeom>
          <a:effectLst>
            <a:outerShdw blurRad="50800" dist="127000" dir="10800000" algn="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9" name="Picture 8" descr="employees four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2895600"/>
            <a:ext cx="1419225" cy="1419225"/>
          </a:xfrm>
          <a:prstGeom prst="rect">
            <a:avLst/>
          </a:prstGeom>
          <a:effectLst>
            <a:outerShdw blurRad="50800" dist="127000" dir="10800000" algn="r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10" name="Parallelogram 9"/>
          <p:cNvSpPr/>
          <p:nvPr/>
        </p:nvSpPr>
        <p:spPr bwMode="auto">
          <a:xfrm>
            <a:off x="304800" y="4381500"/>
            <a:ext cx="2057400" cy="30480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Technology</a:t>
            </a:r>
          </a:p>
        </p:txBody>
      </p:sp>
      <p:sp>
        <p:nvSpPr>
          <p:cNvPr id="15" name="Parallelogram 14"/>
          <p:cNvSpPr/>
          <p:nvPr/>
        </p:nvSpPr>
        <p:spPr bwMode="auto">
          <a:xfrm>
            <a:off x="3124200" y="4381500"/>
            <a:ext cx="2514600" cy="30480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Communications</a:t>
            </a:r>
          </a:p>
        </p:txBody>
      </p:sp>
      <p:sp>
        <p:nvSpPr>
          <p:cNvPr id="16" name="Parallelogram 15"/>
          <p:cNvSpPr/>
          <p:nvPr/>
        </p:nvSpPr>
        <p:spPr bwMode="auto">
          <a:xfrm>
            <a:off x="6172200" y="4381500"/>
            <a:ext cx="2743200" cy="30480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Knowledge, Talent, Skill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8200" y="1600200"/>
            <a:ext cx="7848600" cy="457200"/>
            <a:chOff x="647700" y="1676400"/>
            <a:chExt cx="3962400" cy="533400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The Investment</a:t>
              </a:r>
              <a:endParaRPr lang="en-US" sz="1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Developing Health Benefits Packages</a:t>
              </a:r>
            </a:p>
          </p:txBody>
        </p:sp>
      </p:grpSp>
      <p:sp>
        <p:nvSpPr>
          <p:cNvPr id="21" name="Parallelogram 20"/>
          <p:cNvSpPr/>
          <p:nvPr/>
        </p:nvSpPr>
        <p:spPr bwMode="auto">
          <a:xfrm>
            <a:off x="304800" y="4152900"/>
            <a:ext cx="2057400" cy="30480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Return</a:t>
            </a:r>
          </a:p>
        </p:txBody>
      </p:sp>
      <p:sp>
        <p:nvSpPr>
          <p:cNvPr id="22" name="Parallelogram 21"/>
          <p:cNvSpPr/>
          <p:nvPr/>
        </p:nvSpPr>
        <p:spPr bwMode="auto">
          <a:xfrm>
            <a:off x="3019425" y="4152900"/>
            <a:ext cx="2514600" cy="30480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Cost</a:t>
            </a:r>
          </a:p>
        </p:txBody>
      </p:sp>
      <p:sp>
        <p:nvSpPr>
          <p:cNvPr id="23" name="Parallelogram 22"/>
          <p:cNvSpPr/>
          <p:nvPr/>
        </p:nvSpPr>
        <p:spPr bwMode="auto">
          <a:xfrm>
            <a:off x="6248400" y="4152900"/>
            <a:ext cx="2743200" cy="30480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Return</a:t>
            </a:r>
            <a:r>
              <a:rPr kumimoji="0" lang="en-US" sz="12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on Investment</a:t>
            </a:r>
            <a:endParaRPr kumimoji="0" lang="en-US" sz="12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4" name="Minus 23"/>
          <p:cNvSpPr/>
          <p:nvPr/>
        </p:nvSpPr>
        <p:spPr bwMode="auto">
          <a:xfrm>
            <a:off x="2576512" y="4248150"/>
            <a:ext cx="228600" cy="76200"/>
          </a:xfrm>
          <a:prstGeom prst="mathMinus">
            <a:avLst/>
          </a:prstGeom>
          <a:solidFill>
            <a:srgbClr val="FFFF00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748338" y="4229100"/>
            <a:ext cx="285750" cy="114300"/>
            <a:chOff x="5791200" y="4648200"/>
            <a:chExt cx="228600" cy="228600"/>
          </a:xfrm>
          <a:solidFill>
            <a:srgbClr val="FFFF00"/>
          </a:solidFill>
        </p:grpSpPr>
        <p:sp>
          <p:nvSpPr>
            <p:cNvPr id="26" name="Parallelogram 25"/>
            <p:cNvSpPr/>
            <p:nvPr/>
          </p:nvSpPr>
          <p:spPr bwMode="auto">
            <a:xfrm>
              <a:off x="5791200" y="4648200"/>
              <a:ext cx="228600" cy="76200"/>
            </a:xfrm>
            <a:prstGeom prst="mathEqual">
              <a:avLst/>
            </a:prstGeom>
            <a:grpFill/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  <p:sp>
          <p:nvSpPr>
            <p:cNvPr id="27" name="Parallelogram 26"/>
            <p:cNvSpPr/>
            <p:nvPr/>
          </p:nvSpPr>
          <p:spPr bwMode="auto">
            <a:xfrm>
              <a:off x="5791200" y="4800600"/>
              <a:ext cx="228600" cy="76200"/>
            </a:xfrm>
            <a:prstGeom prst="mathEqual">
              <a:avLst/>
            </a:prstGeom>
            <a:grpFill/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pic>
        <p:nvPicPr>
          <p:cNvPr id="28" name="Picture 27" descr="incom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3048000"/>
            <a:ext cx="857250" cy="1143000"/>
          </a:xfrm>
          <a:prstGeom prst="rect">
            <a:avLst/>
          </a:prstGeom>
          <a:effectLst>
            <a:outerShdw blurRad="50800" dist="1270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money6 hou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3124200"/>
            <a:ext cx="1366476" cy="910179"/>
          </a:xfrm>
          <a:prstGeom prst="rect">
            <a:avLst/>
          </a:prstGeom>
          <a:effectLst>
            <a:outerShdw blurRad="50800" dist="1270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http://www.kunokosmetologija.lt/uploads/percent.gif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3352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Straight Connector 32"/>
          <p:cNvCxnSpPr/>
          <p:nvPr/>
        </p:nvCxnSpPr>
        <p:spPr bwMode="auto">
          <a:xfrm>
            <a:off x="1066800" y="45720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Parallelogram 35"/>
          <p:cNvSpPr/>
          <p:nvPr/>
        </p:nvSpPr>
        <p:spPr bwMode="auto">
          <a:xfrm>
            <a:off x="1600200" y="4724400"/>
            <a:ext cx="2514600" cy="30480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Cost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38200" y="1600200"/>
            <a:ext cx="7848600" cy="457200"/>
            <a:chOff x="647700" y="1676400"/>
            <a:chExt cx="3962400" cy="5334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ectangle 43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The  Return on Investment</a:t>
              </a:r>
              <a:endParaRPr lang="en-US" sz="1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Developing Health Benefits Packages</a:t>
              </a:r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3048000" y="2514600"/>
            <a:ext cx="2133600" cy="6858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Hard Costs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8400" y="2514600"/>
            <a:ext cx="2133600" cy="6858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Soft Costs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95400" y="1828800"/>
            <a:ext cx="7848600" cy="457200"/>
            <a:chOff x="647700" y="1676400"/>
            <a:chExt cx="3962400" cy="5334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ectangle 16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The Investment in Employees</a:t>
              </a:r>
              <a:endParaRPr lang="en-US" sz="1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 bwMode="auto">
          <a:xfrm>
            <a:off x="2743200" y="3505200"/>
            <a:ext cx="601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2971800" y="3886200"/>
            <a:ext cx="2133600" cy="4572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Recruiting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2971800" y="4546600"/>
            <a:ext cx="2133600" cy="4572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Salary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971800" y="5867400"/>
            <a:ext cx="2133600" cy="4572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Benefits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2971800" y="5207000"/>
            <a:ext cx="2133600" cy="4572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Taxes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210300" y="4546600"/>
            <a:ext cx="2133600" cy="4572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Office Space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210300" y="5207000"/>
            <a:ext cx="2133600" cy="4572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Office Equipment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6210300" y="5867400"/>
            <a:ext cx="2133600" cy="4572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Opportunity Costs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6210300" y="3886200"/>
            <a:ext cx="2133600" cy="4572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Administrative Costs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>
            <a:off x="3619500" y="4381500"/>
            <a:ext cx="419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647700" y="4381500"/>
            <a:ext cx="419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152400" y="1295400"/>
            <a:ext cx="2359152" cy="2359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harsh" dir="t"/>
          </a:scene3d>
          <a:sp3d prstMaterial="metal">
            <a:bevelT w="1270000" h="1270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Does an Employee Costs?</a:t>
            </a:r>
            <a:endParaRPr kumimoji="0" lang="en-US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rot="5400000">
            <a:off x="6667500" y="4381500"/>
            <a:ext cx="419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743200" y="6477000"/>
            <a:ext cx="601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Flowchart: Card 10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Developing Health Benefits Packages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95400" y="1828800"/>
            <a:ext cx="7848600" cy="457200"/>
            <a:chOff x="647700" y="1676400"/>
            <a:chExt cx="3962400" cy="533400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The Return on Investment in Employees</a:t>
              </a:r>
              <a:endParaRPr lang="en-US" sz="1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8" name="Oval 17"/>
          <p:cNvSpPr/>
          <p:nvPr/>
        </p:nvSpPr>
        <p:spPr bwMode="auto">
          <a:xfrm>
            <a:off x="152400" y="1295400"/>
            <a:ext cx="2359152" cy="2359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harsh" dir="t"/>
          </a:scene3d>
          <a:sp3d prstMaterial="metal">
            <a:bevelT w="1270000" h="1270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Return does an  Employee Yield?</a:t>
            </a:r>
            <a:endParaRPr kumimoji="0" lang="en-US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819400" y="2438400"/>
            <a:ext cx="1752600" cy="6858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Knowledge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953000" y="2438400"/>
            <a:ext cx="1752600" cy="6858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Talent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010400" y="2438400"/>
            <a:ext cx="1752600" cy="6858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Skill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590800" y="3276600"/>
            <a:ext cx="6324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2095500" y="27813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4229100" y="27813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 flipH="1" flipV="1">
            <a:off x="6438900" y="27813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 flipH="1" flipV="1">
            <a:off x="8420100" y="27813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ounded Rectangle 50"/>
          <p:cNvSpPr/>
          <p:nvPr/>
        </p:nvSpPr>
        <p:spPr bwMode="auto">
          <a:xfrm>
            <a:off x="2971800" y="3886200"/>
            <a:ext cx="6019800" cy="6858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Are they worth?</a:t>
            </a:r>
            <a:endParaRPr kumimoji="0" lang="en-US" sz="18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2971800" y="4800600"/>
            <a:ext cx="6019800" cy="6858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How do we quantify the value of these assets?</a:t>
            </a:r>
            <a:endParaRPr kumimoji="0" lang="en-US" sz="18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5638800" y="3124200"/>
            <a:ext cx="457200" cy="685800"/>
          </a:xfrm>
          <a:prstGeom prst="downArrow">
            <a:avLst/>
          </a:prstGeom>
          <a:solidFill>
            <a:schemeClr val="accent6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1600" b="1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8" name="Down Arrow 47"/>
          <p:cNvSpPr/>
          <p:nvPr/>
        </p:nvSpPr>
        <p:spPr bwMode="auto">
          <a:xfrm>
            <a:off x="3429000" y="3124200"/>
            <a:ext cx="457200" cy="685800"/>
          </a:xfrm>
          <a:prstGeom prst="downArrow">
            <a:avLst/>
          </a:prstGeom>
          <a:solidFill>
            <a:schemeClr val="accent6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1600" b="1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7696200" y="3124200"/>
            <a:ext cx="457200" cy="685800"/>
          </a:xfrm>
          <a:prstGeom prst="downArrow">
            <a:avLst/>
          </a:prstGeom>
          <a:solidFill>
            <a:schemeClr val="accent6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1600" b="1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51" grpId="0" animBg="1"/>
      <p:bldP spid="52" grpId="0" animBg="1"/>
      <p:bldP spid="50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Flowchart: Card 10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Developing Health Benefits Packages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95400" y="1828800"/>
            <a:ext cx="7848600" cy="457200"/>
            <a:chOff x="647700" y="1676400"/>
            <a:chExt cx="3962400" cy="5334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The Return on Investment in Employees</a:t>
              </a:r>
              <a:endParaRPr lang="en-US" sz="1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20" name="Oval 19"/>
          <p:cNvSpPr/>
          <p:nvPr/>
        </p:nvSpPr>
        <p:spPr bwMode="auto">
          <a:xfrm>
            <a:off x="152400" y="1295400"/>
            <a:ext cx="2359152" cy="2359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harsh" dir="t"/>
          </a:scene3d>
          <a:sp3d prstMaterial="metal">
            <a:bevelT w="1270000" h="1270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Quantify the value of Employees</a:t>
            </a:r>
            <a:endParaRPr kumimoji="0" lang="en-US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743200" y="2667000"/>
            <a:ext cx="6019800" cy="5334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Industry Average Profits /average Compensation for Position</a:t>
            </a:r>
            <a:endParaRPr kumimoji="0" lang="en-US" sz="16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743200" y="4114800"/>
            <a:ext cx="6019800" cy="5334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Projected Future Agency profits X Percentage of Position Influence</a:t>
            </a:r>
            <a:endParaRPr kumimoji="0" lang="en-US" sz="16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743200" y="3390900"/>
            <a:ext cx="6019800" cy="5334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Equals  the percentage of influence position has on profits</a:t>
            </a:r>
            <a:endParaRPr kumimoji="0" lang="en-US" sz="16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2743200" y="4838700"/>
            <a:ext cx="6019800" cy="5334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Discounted by Risk to rate of productivity</a:t>
            </a:r>
            <a:endParaRPr kumimoji="0" lang="en-US" sz="16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743200" y="5562600"/>
            <a:ext cx="6019800" cy="5334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Equals the value of an Employee</a:t>
            </a:r>
            <a:endParaRPr kumimoji="0" lang="en-US" sz="16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5400000">
            <a:off x="685800" y="42672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6858000" y="42672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667000" y="6248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Flowchart: Card 10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Developing Health Benefits Packages</a:t>
              </a:r>
            </a:p>
          </p:txBody>
        </p:sp>
      </p:grpSp>
      <p:sp>
        <p:nvSpPr>
          <p:cNvPr id="17" name="Parallelogram 16"/>
          <p:cNvSpPr/>
          <p:nvPr/>
        </p:nvSpPr>
        <p:spPr bwMode="auto">
          <a:xfrm>
            <a:off x="381000" y="5029200"/>
            <a:ext cx="2514600" cy="30480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Present Value of Employees</a:t>
            </a:r>
          </a:p>
        </p:txBody>
      </p:sp>
      <p:sp>
        <p:nvSpPr>
          <p:cNvPr id="18" name="Parallelogram 17"/>
          <p:cNvSpPr/>
          <p:nvPr/>
        </p:nvSpPr>
        <p:spPr bwMode="auto">
          <a:xfrm>
            <a:off x="3338512" y="5029200"/>
            <a:ext cx="2562224" cy="30480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PV of Total hard &amp; Soft Cost</a:t>
            </a:r>
          </a:p>
        </p:txBody>
      </p:sp>
      <p:sp>
        <p:nvSpPr>
          <p:cNvPr id="19" name="Parallelogram 18"/>
          <p:cNvSpPr/>
          <p:nvPr/>
        </p:nvSpPr>
        <p:spPr bwMode="auto">
          <a:xfrm>
            <a:off x="6400800" y="5029200"/>
            <a:ext cx="2438400" cy="30480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Return</a:t>
            </a:r>
            <a:r>
              <a:rPr kumimoji="0" lang="en-US" sz="12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on Investment</a:t>
            </a:r>
            <a:endParaRPr kumimoji="0" lang="en-US" sz="12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0" name="Minus 19"/>
          <p:cNvSpPr/>
          <p:nvPr/>
        </p:nvSpPr>
        <p:spPr bwMode="auto">
          <a:xfrm>
            <a:off x="3002756" y="5143500"/>
            <a:ext cx="228600" cy="76200"/>
          </a:xfrm>
          <a:prstGeom prst="mathMinu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007892" y="5124450"/>
            <a:ext cx="285750" cy="114300"/>
            <a:chOff x="5791200" y="4648200"/>
            <a:chExt cx="228600" cy="228600"/>
          </a:xfrm>
          <a:solidFill>
            <a:srgbClr val="FFFF00"/>
          </a:solidFill>
        </p:grpSpPr>
        <p:sp>
          <p:nvSpPr>
            <p:cNvPr id="22" name="Parallelogram 25"/>
            <p:cNvSpPr/>
            <p:nvPr/>
          </p:nvSpPr>
          <p:spPr bwMode="auto">
            <a:xfrm>
              <a:off x="5791200" y="4648200"/>
              <a:ext cx="228600" cy="76200"/>
            </a:xfrm>
            <a:prstGeom prst="mathEqual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  <p:sp>
          <p:nvSpPr>
            <p:cNvPr id="23" name="Parallelogram 26"/>
            <p:cNvSpPr/>
            <p:nvPr/>
          </p:nvSpPr>
          <p:spPr bwMode="auto">
            <a:xfrm>
              <a:off x="5791200" y="4800600"/>
              <a:ext cx="228600" cy="76200"/>
            </a:xfrm>
            <a:prstGeom prst="mathEqual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pic>
        <p:nvPicPr>
          <p:cNvPr id="24" name="Picture 23" descr="incom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475" y="3962400"/>
            <a:ext cx="857250" cy="1143000"/>
          </a:xfrm>
          <a:prstGeom prst="rect">
            <a:avLst/>
          </a:prstGeom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http://www.kunokosmetologija.lt/uploads/percent.g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1910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Straight Connector 26"/>
          <p:cNvCxnSpPr/>
          <p:nvPr/>
        </p:nvCxnSpPr>
        <p:spPr bwMode="auto">
          <a:xfrm>
            <a:off x="1143000" y="54864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Parallelogram 27"/>
          <p:cNvSpPr/>
          <p:nvPr/>
        </p:nvSpPr>
        <p:spPr bwMode="auto">
          <a:xfrm>
            <a:off x="1752600" y="5638800"/>
            <a:ext cx="2514600" cy="30480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PV Total hard &amp; Soft Cost</a:t>
            </a:r>
          </a:p>
        </p:txBody>
      </p:sp>
      <p:pic>
        <p:nvPicPr>
          <p:cNvPr id="29" name="Picture 28" descr="employees four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4038600"/>
            <a:ext cx="990600" cy="990600"/>
          </a:xfrm>
          <a:prstGeom prst="rect">
            <a:avLst/>
          </a:prstGeom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1295400" y="1828800"/>
            <a:ext cx="7848600" cy="457200"/>
            <a:chOff x="647700" y="1676400"/>
            <a:chExt cx="3962400" cy="533400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The Return on Investment in Employees</a:t>
              </a:r>
              <a:endParaRPr lang="en-US" sz="1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33" name="Oval 32"/>
          <p:cNvSpPr/>
          <p:nvPr/>
        </p:nvSpPr>
        <p:spPr bwMode="auto">
          <a:xfrm>
            <a:off x="152400" y="1295400"/>
            <a:ext cx="2359152" cy="2359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harsh" dir="t"/>
          </a:scene3d>
          <a:sp3d prstMaterial="metal">
            <a:bevelT w="1270000" h="1270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risk adjusted Return</a:t>
            </a:r>
            <a:endParaRPr kumimoji="0" lang="en-US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304800" y="3886200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04800" y="6172200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-838200" y="5029200"/>
            <a:ext cx="228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7848600" y="5029200"/>
            <a:ext cx="228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8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Developing Health Benefits Packages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5800" y="1447800"/>
            <a:ext cx="7848600" cy="457200"/>
            <a:chOff x="647700" y="1676400"/>
            <a:chExt cx="3962400" cy="533400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Designing the Product</a:t>
              </a:r>
              <a:endParaRPr lang="en-US" sz="1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9" name="Rounded Rectangle 18"/>
          <p:cNvSpPr/>
          <p:nvPr/>
        </p:nvSpPr>
        <p:spPr bwMode="auto">
          <a:xfrm>
            <a:off x="2362200" y="2362200"/>
            <a:ext cx="4419600" cy="685800"/>
          </a:xfrm>
          <a:prstGeom prst="roundRect">
            <a:avLst/>
          </a:prstGeom>
          <a:solidFill>
            <a:schemeClr val="bg1">
              <a:lumMod val="60000"/>
              <a:lumOff val="40000"/>
              <a:alpha val="25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The benefits maximize the ROI</a:t>
            </a:r>
          </a:p>
        </p:txBody>
      </p:sp>
      <p:sp>
        <p:nvSpPr>
          <p:cNvPr id="24" name="Down Arrow 23"/>
          <p:cNvSpPr/>
          <p:nvPr/>
        </p:nvSpPr>
        <p:spPr bwMode="auto">
          <a:xfrm rot="2478857">
            <a:off x="1828800" y="3260549"/>
            <a:ext cx="533400" cy="990600"/>
          </a:xfrm>
          <a:prstGeom prst="downArrow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1600" b="1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9725080">
            <a:off x="6542847" y="3260549"/>
            <a:ext cx="533400" cy="990600"/>
          </a:xfrm>
          <a:prstGeom prst="downArrow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1600" b="1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4185823" y="3260549"/>
            <a:ext cx="533400" cy="990600"/>
          </a:xfrm>
          <a:prstGeom prst="downArrow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1600" b="1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33400" y="4343400"/>
            <a:ext cx="2057400" cy="685800"/>
            <a:chOff x="533400" y="4343400"/>
            <a:chExt cx="2057400" cy="6858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33400" y="4343400"/>
              <a:ext cx="2057400" cy="6858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0000"/>
                <a:lumOff val="4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Reduces Hard Costs</a:t>
              </a: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533400" y="4343400"/>
              <a:ext cx="2057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33400" y="5029200"/>
              <a:ext cx="2057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3429000" y="4343400"/>
            <a:ext cx="2057400" cy="685800"/>
            <a:chOff x="3429000" y="4343400"/>
            <a:chExt cx="2057400" cy="6858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3429000" y="4343400"/>
              <a:ext cx="2057400" cy="6858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0000"/>
                <a:lumOff val="4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Reduces Soft Costs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3429000" y="4343400"/>
              <a:ext cx="2057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3429000" y="5029200"/>
              <a:ext cx="2057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6324600" y="4343400"/>
            <a:ext cx="2057400" cy="685800"/>
            <a:chOff x="6324600" y="4343400"/>
            <a:chExt cx="2057400" cy="6858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6324600" y="4343400"/>
              <a:ext cx="2057400" cy="6858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0000"/>
                <a:lumOff val="4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Reduces Risk Rate</a:t>
              </a: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6324600" y="4343400"/>
              <a:ext cx="2057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6324600" y="5029200"/>
              <a:ext cx="2057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Developing Health Benefits Packages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5800" y="1447800"/>
            <a:ext cx="7848600" cy="457200"/>
            <a:chOff x="647700" y="1676400"/>
            <a:chExt cx="3962400" cy="533400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Designing the Product</a:t>
              </a:r>
              <a:endParaRPr lang="en-US" sz="1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31" name="Rounded Rectangle 30"/>
          <p:cNvSpPr/>
          <p:nvPr/>
        </p:nvSpPr>
        <p:spPr bwMode="auto">
          <a:xfrm>
            <a:off x="4572000" y="2286000"/>
            <a:ext cx="3886200" cy="685800"/>
          </a:xfrm>
          <a:prstGeom prst="roundRect">
            <a:avLst/>
          </a:prstGeom>
          <a:solidFill>
            <a:schemeClr val="bg1">
              <a:lumMod val="60000"/>
              <a:lumOff val="4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Should</a:t>
            </a:r>
            <a:r>
              <a:rPr kumimoji="0" lang="en-US" sz="16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Consider the Value of Employee</a:t>
            </a:r>
            <a:endParaRPr kumimoji="0" lang="en-US" sz="16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572000" y="4267200"/>
            <a:ext cx="3886200" cy="685800"/>
          </a:xfrm>
          <a:prstGeom prst="roundRect">
            <a:avLst/>
          </a:prstGeom>
          <a:solidFill>
            <a:schemeClr val="bg1">
              <a:lumMod val="60000"/>
              <a:lumOff val="4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Should</a:t>
            </a:r>
            <a:r>
              <a:rPr kumimoji="0" lang="en-US" sz="16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Increase the Return</a:t>
            </a:r>
            <a:endParaRPr kumimoji="0" lang="en-US" sz="16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4572000" y="3276600"/>
            <a:ext cx="3886200" cy="685800"/>
          </a:xfrm>
          <a:prstGeom prst="roundRect">
            <a:avLst/>
          </a:prstGeom>
          <a:solidFill>
            <a:schemeClr val="bg1">
              <a:lumMod val="60000"/>
              <a:lumOff val="4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Should</a:t>
            </a:r>
            <a:r>
              <a:rPr kumimoji="0" lang="en-US" sz="16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Build Effective Relationships</a:t>
            </a:r>
            <a:endParaRPr kumimoji="0" lang="en-US" sz="16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572000" y="5257800"/>
            <a:ext cx="3886200" cy="685800"/>
          </a:xfrm>
          <a:prstGeom prst="roundRect">
            <a:avLst/>
          </a:prstGeom>
          <a:solidFill>
            <a:schemeClr val="bg1">
              <a:lumMod val="60000"/>
              <a:lumOff val="4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Should</a:t>
            </a:r>
            <a:r>
              <a:rPr kumimoji="0" lang="en-US" sz="1600" b="1" i="0" u="none" strike="noStrike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Enhance Bottom Line</a:t>
            </a:r>
            <a:endParaRPr kumimoji="0" lang="en-US" sz="16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>
            <a:off x="3505200" y="2209800"/>
            <a:ext cx="685800" cy="3733800"/>
          </a:xfrm>
          <a:prstGeom prst="leftBrace">
            <a:avLst>
              <a:gd name="adj1" fmla="val 30873"/>
              <a:gd name="adj2" fmla="val 49146"/>
            </a:avLst>
          </a:prstGeom>
          <a:gradFill flip="none" rotWithShape="1">
            <a:gsLst>
              <a:gs pos="22000">
                <a:schemeClr val="bg1">
                  <a:lumMod val="40000"/>
                  <a:lumOff val="60000"/>
                  <a:alpha val="45000"/>
                </a:schemeClr>
              </a:gs>
              <a:gs pos="0">
                <a:schemeClr val="accent6">
                  <a:lumMod val="50000"/>
                  <a:lumOff val="50000"/>
                  <a:alpha val="4700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3352800"/>
            <a:ext cx="2819400" cy="1752600"/>
            <a:chOff x="228600" y="3352800"/>
            <a:chExt cx="2819400" cy="1752600"/>
          </a:xfrm>
          <a:scene3d>
            <a:camera prst="orthographicFront"/>
            <a:lightRig rig="threePt" dir="t"/>
          </a:scene3d>
        </p:grpSpPr>
        <p:sp>
          <p:nvSpPr>
            <p:cNvPr id="30" name="Rounded Rectangle 29"/>
            <p:cNvSpPr/>
            <p:nvPr/>
          </p:nvSpPr>
          <p:spPr bwMode="auto">
            <a:xfrm>
              <a:off x="228600" y="3352800"/>
              <a:ext cx="2819400" cy="1752600"/>
            </a:xfrm>
            <a:prstGeom prst="roundRect">
              <a:avLst/>
            </a:prstGeom>
            <a:solidFill>
              <a:schemeClr val="bg1">
                <a:lumMod val="60000"/>
                <a:lumOff val="4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metal">
              <a:bevelT w="381000" h="2540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A Benefits Package should be designed for Maximized ROI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609600" y="3733800"/>
              <a:ext cx="2057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p3d prstMaterial="metal">
              <a:bevelT w="381000" h="254000"/>
            </a:sp3d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609600" y="4876800"/>
              <a:ext cx="2057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p3d prstMaterial="metal">
              <a:bevelT w="381000" h="254000"/>
            </a:sp3d>
          </p:spPr>
        </p:cxn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295400" y="3886200"/>
            <a:ext cx="7848600" cy="457200"/>
            <a:chOff x="647700" y="1676400"/>
            <a:chExt cx="3962400" cy="533400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Successful Investment</a:t>
              </a:r>
              <a:endParaRPr lang="en-US" sz="1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14600" y="1981200"/>
            <a:ext cx="4800600" cy="1143000"/>
            <a:chOff x="2667000" y="1905000"/>
            <a:chExt cx="4800600" cy="1143000"/>
          </a:xfrm>
        </p:grpSpPr>
        <p:grpSp>
          <p:nvGrpSpPr>
            <p:cNvPr id="10" name="Group 40"/>
            <p:cNvGrpSpPr/>
            <p:nvPr/>
          </p:nvGrpSpPr>
          <p:grpSpPr>
            <a:xfrm>
              <a:off x="3505200" y="2286000"/>
              <a:ext cx="3962400" cy="762000"/>
              <a:chOff x="3048000" y="2514600"/>
              <a:chExt cx="3962400" cy="762000"/>
            </a:xfrm>
          </p:grpSpPr>
          <p:sp>
            <p:nvSpPr>
              <p:cNvPr id="31" name="Parallelogram 30"/>
              <p:cNvSpPr/>
              <p:nvPr/>
            </p:nvSpPr>
            <p:spPr bwMode="auto">
              <a:xfrm>
                <a:off x="3048000" y="2514600"/>
                <a:ext cx="3962400" cy="762000"/>
              </a:xfrm>
              <a:prstGeom prst="parallelogram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276600" y="2514600"/>
                <a:ext cx="3429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sz="1400" b="1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“The Healthcare System Is A Problem That Threatens Competitiveness  Of US Corporations”</a:t>
                </a:r>
                <a:endParaRPr lang="en-US" sz="1400" b="1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p:grpSp>
        <p:pic>
          <p:nvPicPr>
            <p:cNvPr id="46" name="Picture 2" descr="http://www.siteselection.com/ssinsider/images/bd080911b-Rick-Wagon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B0C11"/>
                </a:clrFrom>
                <a:clrTo>
                  <a:srgbClr val="0B0C11">
                    <a:alpha val="0"/>
                  </a:srgbClr>
                </a:clrTo>
              </a:clrChange>
              <a:grayscl/>
            </a:blip>
            <a:srcRect l="25600" r="4000" b="37500"/>
            <a:stretch>
              <a:fillRect/>
            </a:stretch>
          </p:blipFill>
          <p:spPr bwMode="auto">
            <a:xfrm>
              <a:off x="2667000" y="1905000"/>
              <a:ext cx="1257300" cy="1143000"/>
            </a:xfrm>
            <a:prstGeom prst="rect">
              <a:avLst/>
            </a:prstGeom>
            <a:noFill/>
            <a:effectLst>
              <a:outerShdw blurRad="50800" dist="1270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Group 39"/>
          <p:cNvGrpSpPr/>
          <p:nvPr/>
        </p:nvGrpSpPr>
        <p:grpSpPr>
          <a:xfrm>
            <a:off x="2203704" y="4571999"/>
            <a:ext cx="5035296" cy="1524236"/>
            <a:chOff x="3499104" y="4419599"/>
            <a:chExt cx="5035296" cy="1524236"/>
          </a:xfrm>
        </p:grpSpPr>
        <p:grpSp>
          <p:nvGrpSpPr>
            <p:cNvPr id="11" name="Group 35"/>
            <p:cNvGrpSpPr/>
            <p:nvPr/>
          </p:nvGrpSpPr>
          <p:grpSpPr>
            <a:xfrm>
              <a:off x="4495800" y="4648200"/>
              <a:ext cx="4038600" cy="762000"/>
              <a:chOff x="4800600" y="3276600"/>
              <a:chExt cx="4038600" cy="762000"/>
            </a:xfrm>
          </p:grpSpPr>
          <p:sp>
            <p:nvSpPr>
              <p:cNvPr id="32" name="Parallelogram 31"/>
              <p:cNvSpPr/>
              <p:nvPr/>
            </p:nvSpPr>
            <p:spPr bwMode="auto">
              <a:xfrm>
                <a:off x="4800600" y="3276600"/>
                <a:ext cx="3962400" cy="762000"/>
              </a:xfrm>
              <a:prstGeom prst="parallelogram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953000" y="3276600"/>
                <a:ext cx="3886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sz="1400" b="1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“A Company Should Take A Product Development Approach To Designing Benefits Packages”</a:t>
                </a:r>
                <a:endParaRPr lang="en-US" sz="1400" b="1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499104" y="4419599"/>
              <a:ext cx="2133600" cy="1524236"/>
              <a:chOff x="1426028" y="4255771"/>
              <a:chExt cx="1905000" cy="1295636"/>
            </a:xfrm>
          </p:grpSpPr>
          <p:pic>
            <p:nvPicPr>
              <p:cNvPr id="33" name="Picture 4" descr="http://blog.zooppa.com/wp-content/uploads/mckinsey-logo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66"/>
                  </a:clrFrom>
                  <a:clrTo>
                    <a:srgbClr val="00006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26028" y="4560571"/>
                <a:ext cx="1905000" cy="990836"/>
              </a:xfrm>
              <a:prstGeom prst="rect">
                <a:avLst/>
              </a:prstGeom>
              <a:noFill/>
              <a:effectLst>
                <a:outerShdw blurRad="50800" dist="127000" dir="10800000" algn="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Picture 35" descr="mr mack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3320" r="3734" b="2104"/>
              <a:stretch>
                <a:fillRect/>
              </a:stretch>
            </p:blipFill>
            <p:spPr>
              <a:xfrm>
                <a:off x="2111828" y="4255771"/>
                <a:ext cx="468351" cy="685800"/>
              </a:xfrm>
              <a:prstGeom prst="rect">
                <a:avLst/>
              </a:prstGeom>
              <a:effectLst>
                <a:outerShdw blurRad="50800" dist="127000" dir="10800000" algn="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295400" y="1371600"/>
            <a:ext cx="7848600" cy="457200"/>
            <a:chOff x="647700" y="1676400"/>
            <a:chExt cx="3962400" cy="5334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ectangle 43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sz="16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Crippling Cost </a:t>
              </a:r>
              <a:endParaRPr lang="en-US" sz="1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45" name="Oval 44"/>
          <p:cNvSpPr/>
          <p:nvPr/>
        </p:nvSpPr>
        <p:spPr bwMode="auto">
          <a:xfrm>
            <a:off x="190500" y="3733800"/>
            <a:ext cx="1752600" cy="1752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harsh" dir="t"/>
          </a:scene3d>
          <a:sp3d prstMaterial="metal">
            <a:bevelT w="1270000" h="1270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Option B</a:t>
            </a:r>
            <a:endParaRPr kumimoji="0" lang="en-US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90500" y="1219200"/>
            <a:ext cx="1752600" cy="1752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harsh" dir="t"/>
          </a:scene3d>
          <a:sp3d prstMaterial="metal">
            <a:bevelT w="1270000" h="1270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Option A</a:t>
            </a:r>
            <a:endParaRPr kumimoji="0" lang="en-US" sz="14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rot="5400000">
            <a:off x="1447800" y="25908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5400000">
            <a:off x="6858000" y="25908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1447800" y="51054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rot="5400000">
            <a:off x="6858000" y="51054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2209800" y="3352800"/>
            <a:ext cx="541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2209800" y="5867400"/>
            <a:ext cx="541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0" name="Group 59"/>
          <p:cNvGrpSpPr/>
          <p:nvPr/>
        </p:nvGrpSpPr>
        <p:grpSpPr>
          <a:xfrm>
            <a:off x="2286000" y="304800"/>
            <a:ext cx="5638800" cy="838200"/>
            <a:chOff x="2743200" y="4343400"/>
            <a:chExt cx="3276600" cy="838200"/>
          </a:xfrm>
        </p:grpSpPr>
        <p:sp>
          <p:nvSpPr>
            <p:cNvPr id="61" name="Parallelogram 60"/>
            <p:cNvSpPr/>
            <p:nvPr/>
          </p:nvSpPr>
          <p:spPr bwMode="auto">
            <a:xfrm>
              <a:off x="2743200" y="4343400"/>
              <a:ext cx="3276600" cy="838200"/>
            </a:xfrm>
            <a:prstGeom prst="parallelogram">
              <a:avLst>
                <a:gd name="adj" fmla="val 109355"/>
              </a:avLst>
            </a:prstGeom>
            <a:solidFill>
              <a:schemeClr val="bg1">
                <a:lumMod val="20000"/>
                <a:lumOff val="80000"/>
                <a:alpha val="1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There Are only Two Options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3274541" y="4343400"/>
              <a:ext cx="27452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2743200" y="5181600"/>
              <a:ext cx="27452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Flowchart: Card 57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What Kind Of Benefits Are Offered?</a:t>
              </a:r>
            </a:p>
          </p:txBody>
        </p:sp>
      </p:grp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457200" y="2971800"/>
            <a:ext cx="2103120" cy="2103120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Legally Required Benefits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228600" y="5105400"/>
            <a:ext cx="7620000" cy="0"/>
          </a:xfrm>
          <a:prstGeom prst="line">
            <a:avLst/>
          </a:prstGeom>
          <a:solidFill>
            <a:schemeClr val="bg1">
              <a:lumMod val="75000"/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581400" y="3048000"/>
            <a:ext cx="2103120" cy="2103120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Optional Benefits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6705600" y="2895600"/>
            <a:ext cx="2103120" cy="2103120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Perquisites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85800" y="1524000"/>
            <a:ext cx="3962400" cy="533400"/>
            <a:chOff x="647700" y="1676400"/>
            <a:chExt cx="3962400" cy="533400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Three Categories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533400" y="2743200"/>
            <a:ext cx="807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9144000" cy="1219200"/>
            <a:chOff x="381000" y="1905000"/>
            <a:chExt cx="8353097" cy="1219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81000" y="1905000"/>
              <a:ext cx="8305800" cy="1219200"/>
            </a:xfrm>
            <a:prstGeom prst="rect">
              <a:avLst/>
            </a:prstGeom>
            <a:solidFill>
              <a:schemeClr val="bg1">
                <a:lumMod val="75000"/>
                <a:alpha val="9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295" endPos="92000" dist="1016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1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1200" y="2286000"/>
              <a:ext cx="54102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2800" b="1" i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Summing it all Up…</a:t>
              </a:r>
              <a:endParaRPr lang="en-US" sz="28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381000" y="1905000"/>
              <a:ext cx="83530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81000" y="3124200"/>
              <a:ext cx="83530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838200" y="2667000"/>
            <a:ext cx="4343400" cy="685800"/>
            <a:chOff x="838200" y="2667000"/>
            <a:chExt cx="4343400" cy="6858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838200" y="2667000"/>
              <a:ext cx="4343400" cy="6858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chilly" dir="t"/>
            </a:scene3d>
            <a:sp3d prstMaterial="metal">
              <a:bevelT w="190500" h="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Benefits Basics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838200" y="2667000"/>
              <a:ext cx="434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38200" y="3352800"/>
              <a:ext cx="434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838200" y="4648200"/>
            <a:ext cx="4343400" cy="685800"/>
            <a:chOff x="838200" y="4648200"/>
            <a:chExt cx="4343400" cy="6858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838200" y="4648200"/>
              <a:ext cx="4343400" cy="6858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chilly" dir="t"/>
            </a:scene3d>
            <a:sp3d prstMaterial="metal">
              <a:bevelT w="190500" h="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Developing a benefits Package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838200" y="4648200"/>
              <a:ext cx="434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838200" y="5334000"/>
              <a:ext cx="434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838200" y="3657600"/>
            <a:ext cx="4343400" cy="685800"/>
            <a:chOff x="838200" y="3657600"/>
            <a:chExt cx="4343400" cy="6858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838200" y="3657600"/>
              <a:ext cx="4343400" cy="6858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chilly" dir="t"/>
            </a:scene3d>
            <a:sp3d prstMaterial="metal">
              <a:bevelT w="190500" h="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Alternatives for Cost Containment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838200" y="4343400"/>
              <a:ext cx="434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838200" y="3657600"/>
              <a:ext cx="434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6019800" y="2971800"/>
            <a:ext cx="2819400" cy="1752600"/>
            <a:chOff x="6019800" y="2971800"/>
            <a:chExt cx="2819400" cy="1752600"/>
          </a:xfrm>
          <a:scene3d>
            <a:camera prst="orthographicFront"/>
            <a:lightRig rig="threePt" dir="t"/>
          </a:scene3d>
        </p:grpSpPr>
        <p:sp>
          <p:nvSpPr>
            <p:cNvPr id="13" name="Rounded Rectangle 12"/>
            <p:cNvSpPr/>
            <p:nvPr/>
          </p:nvSpPr>
          <p:spPr bwMode="auto">
            <a:xfrm>
              <a:off x="6019800" y="2971800"/>
              <a:ext cx="2819400" cy="1752600"/>
            </a:xfrm>
            <a:prstGeom prst="roundRect">
              <a:avLst/>
            </a:prstGeom>
            <a:solidFill>
              <a:schemeClr val="bg1">
                <a:lumMod val="75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prstMaterial="metal">
              <a:bevelT w="381000" h="2540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Will it Maximize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Profits?</a:t>
              </a: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6400800" y="3352800"/>
              <a:ext cx="2057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p3d prstMaterial="metal">
              <a:bevelT w="381000" h="254000"/>
            </a:sp3d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6400800" y="4495800"/>
              <a:ext cx="2057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p3d prstMaterial="metal">
              <a:bevelT w="381000" h="254000"/>
            </a:sp3d>
          </p:spPr>
        </p:cxn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1371600"/>
            <a:ext cx="9144000" cy="1981200"/>
            <a:chOff x="0" y="1371600"/>
            <a:chExt cx="9144000" cy="19812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0" y="1371600"/>
              <a:ext cx="9144000" cy="19812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2057400" y="1752600"/>
              <a:ext cx="403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52400" y="3048000"/>
              <a:ext cx="6934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Flowchart: Data 30"/>
            <p:cNvSpPr/>
            <p:nvPr/>
          </p:nvSpPr>
          <p:spPr bwMode="auto">
            <a:xfrm>
              <a:off x="152400" y="1828800"/>
              <a:ext cx="8763000" cy="1143000"/>
            </a:xfrm>
            <a:prstGeom prst="flowChartInputOutpu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1" u="none" strike="noStrike" cap="all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Thank</a:t>
              </a:r>
              <a:r>
                <a:rPr kumimoji="0" lang="en-US" sz="3200" b="1" i="1" u="none" strike="noStrike" cap="all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 You.</a:t>
              </a:r>
              <a:endParaRPr kumimoji="0" lang="en-US" sz="3200" b="1" i="1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43200" y="4343400"/>
            <a:ext cx="3276600" cy="838200"/>
            <a:chOff x="2743200" y="4343400"/>
            <a:chExt cx="3276600" cy="838200"/>
          </a:xfrm>
        </p:grpSpPr>
        <p:sp>
          <p:nvSpPr>
            <p:cNvPr id="11" name="Parallelogram 10"/>
            <p:cNvSpPr/>
            <p:nvPr/>
          </p:nvSpPr>
          <p:spPr bwMode="auto">
            <a:xfrm>
              <a:off x="2743200" y="4343400"/>
              <a:ext cx="3276600" cy="838200"/>
            </a:xfrm>
            <a:prstGeom prst="parallelogram">
              <a:avLst>
                <a:gd name="adj" fmla="val 109355"/>
              </a:avLst>
            </a:prstGeom>
            <a:solidFill>
              <a:schemeClr val="bg1">
                <a:lumMod val="20000"/>
                <a:lumOff val="80000"/>
                <a:alpha val="1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Q&amp;A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3657600" y="4343400"/>
              <a:ext cx="2362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743200" y="5181600"/>
              <a:ext cx="2362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2" descr="http://fellowshipofminds.files.wordpress.com/2010/04/medical-symbol-chrom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32000"/>
          </a:blip>
          <a:srcRect/>
          <a:stretch>
            <a:fillRect/>
          </a:stretch>
        </p:blipFill>
        <p:spPr bwMode="auto">
          <a:xfrm>
            <a:off x="6096000" y="1066800"/>
            <a:ext cx="2743200" cy="2940939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falling off a ladde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0920" y="4572000"/>
            <a:ext cx="1183080" cy="2065175"/>
          </a:xfrm>
          <a:prstGeom prst="rect">
            <a:avLst/>
          </a:prstGeom>
          <a:effectLst>
            <a:outerShdw blurRad="50800" dist="2413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66" name="Group 65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Flowchart: Card 69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What Kind Of Benefits</a:t>
              </a:r>
              <a:r>
                <a:rPr kumimoji="0" lang="en-US" sz="1800" b="1" i="0" u="none" strike="noStrike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 Are Offered?</a:t>
              </a:r>
              <a:endPara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533400" y="2209800"/>
            <a:ext cx="2103120" cy="2103120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Legally Required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Benefits</a:t>
            </a:r>
            <a:endParaRPr kumimoji="0" lang="en-US" sz="1600" b="1" i="0" u="none" strike="noStrike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228600" y="5105400"/>
            <a:ext cx="7620000" cy="0"/>
          </a:xfrm>
          <a:prstGeom prst="line">
            <a:avLst/>
          </a:prstGeom>
          <a:solidFill>
            <a:schemeClr val="bg1">
              <a:lumMod val="75000"/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1485900" y="36195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3392424" y="1524000"/>
            <a:ext cx="3962400" cy="533400"/>
            <a:chOff x="647700" y="1676400"/>
            <a:chExt cx="3962400" cy="533400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Rectangle 25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Unpaid Medical Leave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92424" y="2316480"/>
            <a:ext cx="3962400" cy="533400"/>
            <a:chOff x="647700" y="1676400"/>
            <a:chExt cx="3962400" cy="533400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Overtime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92424" y="5486400"/>
            <a:ext cx="3962400" cy="533400"/>
            <a:chOff x="647700" y="1676400"/>
            <a:chExt cx="3962400" cy="533400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Unpaid Family Leave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92424" y="4693920"/>
            <a:ext cx="3962400" cy="533400"/>
            <a:chOff x="647700" y="1676400"/>
            <a:chExt cx="3962400" cy="533400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Workers</a:t>
              </a:r>
              <a:r>
                <a:rPr kumimoji="0" lang="en-US" sz="1600" b="1" i="0" u="none" strike="noStrike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 Comp</a:t>
              </a:r>
              <a:endPara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92424" y="3108960"/>
            <a:ext cx="3962400" cy="533400"/>
            <a:chOff x="647700" y="1676400"/>
            <a:chExt cx="3962400" cy="533400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Rectangle 41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Social Security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392424" y="3901440"/>
            <a:ext cx="3962400" cy="533400"/>
            <a:chOff x="647700" y="1676400"/>
            <a:chExt cx="3962400" cy="533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Unemployment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392424" y="5257800"/>
            <a:ext cx="3962400" cy="533400"/>
            <a:chOff x="647700" y="1676400"/>
            <a:chExt cx="3962400" cy="533400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Fitness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Flowchart: Card 57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What Kind Of Benefits Are Offered?</a:t>
              </a:r>
            </a:p>
          </p:txBody>
        </p:sp>
      </p:grp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533400" y="2209800"/>
            <a:ext cx="2103120" cy="2103120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Optional Benefits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228600" y="5105400"/>
            <a:ext cx="7620000" cy="0"/>
          </a:xfrm>
          <a:prstGeom prst="line">
            <a:avLst/>
          </a:prstGeom>
          <a:solidFill>
            <a:schemeClr val="bg1">
              <a:lumMod val="75000"/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98" name="Picture 2" descr="http://www.themusicvoid.com/wp-content/uploads/2010/04/golden-parachute-bo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410200"/>
            <a:ext cx="1320800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bg1">
                <a:lumMod val="60000"/>
                <a:lumOff val="40000"/>
              </a:schemeClr>
            </a:solidFill>
            <a:miter lim="800000"/>
          </a:ln>
          <a:effectLst>
            <a:outerShdw blurRad="50800" dist="1778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21" name="Straight Connector 20"/>
          <p:cNvCxnSpPr/>
          <p:nvPr/>
        </p:nvCxnSpPr>
        <p:spPr bwMode="auto">
          <a:xfrm rot="5400000">
            <a:off x="1485900" y="36195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3392424" y="1524000"/>
            <a:ext cx="3962400" cy="533400"/>
            <a:chOff x="647700" y="1676400"/>
            <a:chExt cx="3962400" cy="533400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Rectangle 25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Pension And Retirement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92424" y="2270760"/>
            <a:ext cx="3962400" cy="533400"/>
            <a:chOff x="647700" y="1676400"/>
            <a:chExt cx="3962400" cy="533400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Health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92424" y="4511040"/>
            <a:ext cx="3962400" cy="533400"/>
            <a:chOff x="647700" y="1676400"/>
            <a:chExt cx="3962400" cy="533400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Flexible Spending Accounts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92424" y="3017520"/>
            <a:ext cx="3962400" cy="533400"/>
            <a:chOff x="647700" y="1676400"/>
            <a:chExt cx="3962400" cy="533400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Rectangle 41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Life Insurance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392424" y="3764280"/>
            <a:ext cx="3962400" cy="533400"/>
            <a:chOff x="647700" y="1676400"/>
            <a:chExt cx="3962400" cy="533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Employee Assistance Programs</a:t>
              </a: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en-US" b="1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What Kind Of Benefits Are Offered?</a:t>
              </a:r>
            </a:p>
          </p:txBody>
        </p:sp>
      </p:grp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533400" y="2209800"/>
            <a:ext cx="2103120" cy="2103120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Perquisites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28600" y="5105400"/>
            <a:ext cx="7620000" cy="0"/>
          </a:xfrm>
          <a:prstGeom prst="line">
            <a:avLst/>
          </a:prstGeom>
          <a:solidFill>
            <a:schemeClr val="bg1">
              <a:lumMod val="75000"/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1485900" y="36195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90900" y="1524000"/>
            <a:ext cx="3962400" cy="533400"/>
            <a:chOff x="647700" y="1676400"/>
            <a:chExt cx="3962400" cy="533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Vacation/Sick</a:t>
              </a:r>
              <a:r>
                <a:rPr kumimoji="0" lang="en-US" sz="1600" b="1" i="0" u="none" strike="noStrike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 days</a:t>
              </a:r>
              <a:endParaRPr kumimoji="0" lang="en-US" sz="16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90900" y="2301240"/>
            <a:ext cx="3962400" cy="533400"/>
            <a:chOff x="647700" y="1676400"/>
            <a:chExt cx="3962400" cy="533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Stock Purchase Plan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90900" y="5410200"/>
            <a:ext cx="3962400" cy="533400"/>
            <a:chOff x="647700" y="1676400"/>
            <a:chExt cx="3962400" cy="533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Rectangle 34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Commute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90900" y="4632960"/>
            <a:ext cx="3962400" cy="533400"/>
            <a:chOff x="647700" y="1676400"/>
            <a:chExt cx="3962400" cy="533400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Food/Beverages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90900" y="3078480"/>
            <a:ext cx="3962400" cy="533400"/>
            <a:chOff x="647700" y="1676400"/>
            <a:chExt cx="3962400" cy="53340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Relocation Expenses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90900" y="3855720"/>
            <a:ext cx="3962400" cy="533400"/>
            <a:chOff x="647700" y="1676400"/>
            <a:chExt cx="3962400" cy="533400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647700" y="1676400"/>
              <a:ext cx="396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649224" y="2209800"/>
              <a:ext cx="3959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649224" y="1676400"/>
              <a:ext cx="3959352" cy="5334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Childcare</a:t>
              </a:r>
            </a:p>
          </p:txBody>
        </p:sp>
      </p:grpSp>
      <p:pic>
        <p:nvPicPr>
          <p:cNvPr id="22" name="Picture 21" descr="res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6598" y="5334000"/>
            <a:ext cx="2045902" cy="1152525"/>
          </a:xfrm>
          <a:prstGeom prst="rect">
            <a:avLst/>
          </a:prstGeom>
          <a:solidFill>
            <a:srgbClr val="FFFFFF">
              <a:shade val="85000"/>
            </a:srgbClr>
          </a:solidFill>
          <a:ln w="44450" cap="sq">
            <a:solidFill>
              <a:schemeClr val="bg1">
                <a:lumMod val="60000"/>
                <a:lumOff val="40000"/>
                <a:alpha val="66000"/>
              </a:schemeClr>
            </a:solidFill>
            <a:miter lim="800000"/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933700"/>
            <a:ext cx="7792278" cy="1066800"/>
            <a:chOff x="0" y="2933700"/>
            <a:chExt cx="7792278" cy="10668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933700"/>
              <a:ext cx="7792278" cy="1066800"/>
              <a:chOff x="647700" y="1676400"/>
              <a:chExt cx="3962400" cy="533400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>
                <a:off x="647700" y="1676400"/>
                <a:ext cx="396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649224" y="2209800"/>
                <a:ext cx="395935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Rectangle 10"/>
              <p:cNvSpPr/>
              <p:nvPr/>
            </p:nvSpPr>
            <p:spPr bwMode="auto">
              <a:xfrm>
                <a:off x="649224" y="1676400"/>
                <a:ext cx="3959352" cy="533400"/>
              </a:xfrm>
              <a:prstGeom prst="rect">
                <a:avLst/>
              </a:prstGeom>
              <a:gradFill flip="none" rotWithShape="1">
                <a:gsLst>
                  <a:gs pos="3000">
                    <a:schemeClr val="accent2">
                      <a:alpha val="0"/>
                    </a:schemeClr>
                  </a:gs>
                  <a:gs pos="53000">
                    <a:schemeClr val="tx1">
                      <a:alpha val="9000"/>
                    </a:schemeClr>
                  </a:gs>
                  <a:gs pos="0">
                    <a:schemeClr val="bg1">
                      <a:lumMod val="75000"/>
                      <a:alpha val="91000"/>
                    </a:schemeClr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r>
                  <a:rPr lang="en-US" sz="2800" b="1" dirty="0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A focus on Health Benefits</a:t>
                </a:r>
                <a:endParaRPr lang="en-US" sz="2800" b="1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p:grpSp>
        <p:sp>
          <p:nvSpPr>
            <p:cNvPr id="18" name="Parallelogram 17"/>
            <p:cNvSpPr/>
            <p:nvPr/>
          </p:nvSpPr>
          <p:spPr bwMode="auto">
            <a:xfrm>
              <a:off x="715617" y="3048000"/>
              <a:ext cx="6440557" cy="838200"/>
            </a:xfrm>
            <a:prstGeom prst="parallelogram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97148" y="2476500"/>
            <a:ext cx="2146852" cy="1905000"/>
            <a:chOff x="1447800" y="3810000"/>
            <a:chExt cx="1270000" cy="1600200"/>
          </a:xfrm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22" name="Picture 2" descr="http://www.groupinsurance.net/new/newhouse/3217752_product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3810000"/>
              <a:ext cx="1270000" cy="1600200"/>
            </a:xfrm>
            <a:prstGeom prst="rect">
              <a:avLst/>
            </a:prstGeom>
            <a:noFill/>
          </p:spPr>
        </p:pic>
        <p:sp>
          <p:nvSpPr>
            <p:cNvPr id="23" name="Rounded Rectangle 22"/>
            <p:cNvSpPr/>
            <p:nvPr/>
          </p:nvSpPr>
          <p:spPr bwMode="auto">
            <a:xfrm>
              <a:off x="1981200" y="3886200"/>
              <a:ext cx="131064" cy="13716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0"/>
            <a:ext cx="9144000" cy="990600"/>
            <a:chOff x="0" y="152400"/>
            <a:chExt cx="9144000" cy="9906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0" y="152400"/>
              <a:ext cx="9144000" cy="990600"/>
            </a:xfrm>
            <a:prstGeom prst="roundRect">
              <a:avLst>
                <a:gd name="adj" fmla="val 0"/>
              </a:avLst>
            </a:prstGeom>
            <a:gradFill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" y="3810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152400" y="914400"/>
              <a:ext cx="876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lowchart: Card 5"/>
            <p:cNvSpPr/>
            <p:nvPr/>
          </p:nvSpPr>
          <p:spPr bwMode="auto">
            <a:xfrm>
              <a:off x="152400" y="381000"/>
              <a:ext cx="8763000" cy="533400"/>
            </a:xfrm>
            <a:prstGeom prst="flowChartPunchedCard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53000">
                  <a:schemeClr val="tx1">
                    <a:alpha val="9000"/>
                  </a:schemeClr>
                </a:gs>
                <a:gs pos="0">
                  <a:schemeClr val="bg1">
                    <a:lumMod val="75000"/>
                    <a:alpha val="91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A</a:t>
              </a:r>
              <a:r>
                <a:rPr kumimoji="0" lang="en-US" sz="1800" b="1" i="0" u="none" strike="noStrike" normalizeH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</a:rPr>
                <a:t> Focus on Health Benefits</a:t>
              </a:r>
              <a:endPara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 bwMode="auto">
          <a:xfrm>
            <a:off x="1371600" y="3048000"/>
            <a:ext cx="2359152" cy="2359152"/>
          </a:xfrm>
          <a:prstGeom prst="ellipse">
            <a:avLst/>
          </a:prstGeom>
          <a:solidFill>
            <a:schemeClr val="bg1">
              <a:lumMod val="75000"/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0"/>
            </a:lightRig>
          </a:scene3d>
          <a:sp3d prstMaterial="metal">
            <a:bevelT w="1016000" h="7620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Cost effective packages</a:t>
            </a:r>
          </a:p>
        </p:txBody>
      </p:sp>
      <p:sp>
        <p:nvSpPr>
          <p:cNvPr id="11" name="Parallelogram 10"/>
          <p:cNvSpPr/>
          <p:nvPr/>
        </p:nvSpPr>
        <p:spPr bwMode="auto">
          <a:xfrm>
            <a:off x="838200" y="1447800"/>
            <a:ext cx="7315200" cy="457200"/>
          </a:xfrm>
          <a:prstGeom prst="parallelogram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Alternative  Health Benefits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924300" y="306324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Flexible Benefit Plans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29100" y="376428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Collective Purchasing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4229100" y="446532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Drug Benefits Management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924300" y="516636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Health Savings Account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429000" y="23622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Self Insurance</a:t>
            </a:r>
            <a:endParaRPr kumimoji="0" lang="en-US" sz="1800" b="1" i="0" u="none" strike="noStrike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429000" y="5867400"/>
            <a:ext cx="3581400" cy="45720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Wellness Programs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7|10.3|9.8"/>
</p:tagLst>
</file>

<file path=ppt/theme/theme1.xml><?xml version="1.0" encoding="utf-8"?>
<a:theme xmlns:a="http://schemas.openxmlformats.org/drawingml/2006/main" name="Pulse design template">
  <a:themeElements>
    <a:clrScheme name="Office Them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  <a:alpha val="93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44450" dist="27940" dir="5400000" algn="ctr">
            <a:srgbClr val="000000">
              <a:alpha val="32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10800000"/>
          </a:lightRig>
        </a:scene3d>
        <a:sp3d prstMaterial="metal">
          <a:bevelT w="1016000" h="762000"/>
        </a:sp3d>
      </a:spPr>
      <a:bodyPr vert="horz" wrap="square" lIns="91440" tIns="45720" rIns="91440" bIns="45720" numCol="1" rtlCol="0" anchor="ctr" anchorCtr="1" compatLnSpc="1">
        <a:prstTxWarp prst="textNoShape">
          <a:avLst/>
        </a:prstTxWarp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sz="1600" b="1" dirty="0" smtClean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Pulse design template</Template>
  <TotalTime>6216</TotalTime>
  <Words>1037</Words>
  <Application>Microsoft Office PowerPoint</Application>
  <PresentationFormat>On-screen Show (4:3)</PresentationFormat>
  <Paragraphs>270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Pulse design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Manager/>
  <Company>LRRC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User</dc:creator>
  <cp:keywords/>
  <dc:description/>
  <cp:lastModifiedBy>User</cp:lastModifiedBy>
  <cp:revision>637</cp:revision>
  <cp:lastPrinted>1601-01-01T00:00:00Z</cp:lastPrinted>
  <dcterms:created xsi:type="dcterms:W3CDTF">2010-12-01T21:09:18Z</dcterms:created>
  <dcterms:modified xsi:type="dcterms:W3CDTF">2011-01-19T14:54:00Z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TC010690581033</vt:lpwstr>
  </property>
</Properties>
</file>